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handoutMasterIdLst>
    <p:handoutMasterId r:id="rId114"/>
  </p:handoutMasterIdLst>
  <p:sldIdLst>
    <p:sldId id="256" r:id="rId2"/>
    <p:sldId id="257" r:id="rId3"/>
    <p:sldId id="297" r:id="rId4"/>
    <p:sldId id="301" r:id="rId5"/>
    <p:sldId id="302" r:id="rId6"/>
    <p:sldId id="306" r:id="rId7"/>
    <p:sldId id="307" r:id="rId8"/>
    <p:sldId id="308" r:id="rId9"/>
    <p:sldId id="309" r:id="rId10"/>
    <p:sldId id="311" r:id="rId11"/>
    <p:sldId id="312" r:id="rId12"/>
    <p:sldId id="313" r:id="rId13"/>
    <p:sldId id="314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9" r:id="rId23"/>
    <p:sldId id="340" r:id="rId24"/>
    <p:sldId id="341" r:id="rId25"/>
    <p:sldId id="342" r:id="rId26"/>
    <p:sldId id="322" r:id="rId27"/>
    <p:sldId id="323" r:id="rId28"/>
    <p:sldId id="324" r:id="rId29"/>
    <p:sldId id="325" r:id="rId30"/>
    <p:sldId id="326" r:id="rId31"/>
    <p:sldId id="327" r:id="rId32"/>
    <p:sldId id="345" r:id="rId33"/>
    <p:sldId id="346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38" r:id="rId42"/>
    <p:sldId id="344" r:id="rId43"/>
    <p:sldId id="348" r:id="rId44"/>
    <p:sldId id="349" r:id="rId45"/>
    <p:sldId id="350" r:id="rId46"/>
    <p:sldId id="351" r:id="rId47"/>
    <p:sldId id="353" r:id="rId48"/>
    <p:sldId id="354" r:id="rId49"/>
    <p:sldId id="355" r:id="rId50"/>
    <p:sldId id="357" r:id="rId51"/>
    <p:sldId id="368" r:id="rId52"/>
    <p:sldId id="369" r:id="rId53"/>
    <p:sldId id="611" r:id="rId54"/>
    <p:sldId id="372" r:id="rId55"/>
    <p:sldId id="373" r:id="rId56"/>
    <p:sldId id="374" r:id="rId57"/>
    <p:sldId id="375" r:id="rId58"/>
    <p:sldId id="376" r:id="rId59"/>
    <p:sldId id="377" r:id="rId60"/>
    <p:sldId id="378" r:id="rId61"/>
    <p:sldId id="379" r:id="rId62"/>
    <p:sldId id="380" r:id="rId63"/>
    <p:sldId id="381" r:id="rId64"/>
    <p:sldId id="382" r:id="rId65"/>
    <p:sldId id="383" r:id="rId66"/>
    <p:sldId id="384" r:id="rId67"/>
    <p:sldId id="385" r:id="rId68"/>
    <p:sldId id="386" r:id="rId69"/>
    <p:sldId id="387" r:id="rId70"/>
    <p:sldId id="388" r:id="rId71"/>
    <p:sldId id="389" r:id="rId72"/>
    <p:sldId id="390" r:id="rId73"/>
    <p:sldId id="391" r:id="rId74"/>
    <p:sldId id="392" r:id="rId75"/>
    <p:sldId id="393" r:id="rId76"/>
    <p:sldId id="394" r:id="rId77"/>
    <p:sldId id="397" r:id="rId78"/>
    <p:sldId id="398" r:id="rId79"/>
    <p:sldId id="399" r:id="rId80"/>
    <p:sldId id="421" r:id="rId81"/>
    <p:sldId id="423" r:id="rId82"/>
    <p:sldId id="424" r:id="rId83"/>
    <p:sldId id="428" r:id="rId84"/>
    <p:sldId id="430" r:id="rId85"/>
    <p:sldId id="433" r:id="rId86"/>
    <p:sldId id="434" r:id="rId87"/>
    <p:sldId id="437" r:id="rId88"/>
    <p:sldId id="608" r:id="rId89"/>
    <p:sldId id="612" r:id="rId90"/>
    <p:sldId id="613" r:id="rId91"/>
    <p:sldId id="615" r:id="rId92"/>
    <p:sldId id="616" r:id="rId93"/>
    <p:sldId id="617" r:id="rId94"/>
    <p:sldId id="618" r:id="rId95"/>
    <p:sldId id="619" r:id="rId96"/>
    <p:sldId id="621" r:id="rId97"/>
    <p:sldId id="622" r:id="rId98"/>
    <p:sldId id="623" r:id="rId99"/>
    <p:sldId id="624" r:id="rId100"/>
    <p:sldId id="625" r:id="rId101"/>
    <p:sldId id="626" r:id="rId102"/>
    <p:sldId id="627" r:id="rId103"/>
    <p:sldId id="628" r:id="rId104"/>
    <p:sldId id="629" r:id="rId105"/>
    <p:sldId id="630" r:id="rId106"/>
    <p:sldId id="631" r:id="rId107"/>
    <p:sldId id="632" r:id="rId108"/>
    <p:sldId id="633" r:id="rId109"/>
    <p:sldId id="634" r:id="rId110"/>
    <p:sldId id="635" r:id="rId111"/>
    <p:sldId id="636" r:id="rId11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63D1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3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4975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>
            <a:defPPr lvl="0">
              <a:buNone/>
            </a:defPPr>
            <a:lvl1pPr lvl="0" fontAlgn="auto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>
              <a:defRPr sz="1400"/>
            </a:pPr>
            <a:endParaRPr lang="it-IT"/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3881438" y="0"/>
            <a:ext cx="2976562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>
            <a:defPPr lvl="0">
              <a:buNone/>
            </a:defPPr>
            <a:lvl1pPr lvl="0" algn="r" fontAlgn="auto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>
              <a:defRPr sz="1400"/>
            </a:pPr>
            <a:fld id="{5316FA2A-8B16-44F5-BE18-F4E93738B785}" type="datetimeFigureOut">
              <a:rPr lang="it-IT"/>
              <a:pPr>
                <a:defRPr sz="1400"/>
              </a:pPr>
              <a:t>01/02/19</a:t>
            </a:fld>
            <a:endParaRPr lang="it-IT"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4975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>
            <a:defPPr lvl="0">
              <a:buNone/>
            </a:defPPr>
            <a:lvl1pPr lvl="0" fontAlgn="auto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>
              <a:defRPr sz="1400"/>
            </a:pPr>
            <a:endParaRPr lang="it-IT"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3881438" y="8686800"/>
            <a:ext cx="2976562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>
            <a:defPPr lvl="0">
              <a:buNone/>
            </a:defPPr>
            <a:lvl1pPr lvl="0" algn="r" fontAlgn="auto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>
              <a:defRPr sz="1400"/>
            </a:pPr>
            <a:fld id="{CE76957D-E9E1-4725-B95A-7E0CC59134B4}" type="slidenum">
              <a:rPr lang="it-IT"/>
              <a:pPr>
                <a:defRPr sz="1400"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5000" rIns="90000" bIns="45000" anchor="ctr" anchorCtr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3" name="Segnaposto intestazione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/>
          <a:lstStyle>
            <a:lvl1pPr marL="0" marR="0" lvl="0" indent="0" algn="l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Segnaposto data 3"/>
          <p:cNvSpPr txBox="1"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/>
          <a:lstStyle>
            <a:lvl1pPr marL="0" marR="0" lvl="0" indent="0" algn="r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it-IT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Arial" pitchFamily="34"/>
                <a:cs typeface="Arial" pitchFamily="34"/>
              </a:defRPr>
            </a:lvl1pPr>
          </a:lstStyle>
          <a:p>
            <a:pPr>
              <a:defRPr/>
            </a:pPr>
            <a:fld id="{E1A05DA4-C68C-4654-BBB1-119C044254F3}" type="datetimeFigureOut">
              <a:rPr/>
              <a:pPr>
                <a:defRPr/>
              </a:pPr>
              <a:t>01/02/19</a:t>
            </a:fld>
            <a:endParaRPr/>
          </a:p>
        </p:txBody>
      </p:sp>
      <p:sp>
        <p:nvSpPr>
          <p:cNvPr id="25605" name="Segnaposto immagine diapositiva 4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5606" name="Segnaposto note 5"/>
          <p:cNvSpPr txBox="1"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smtClean="0"/>
          </a:p>
        </p:txBody>
      </p:sp>
      <p:sp>
        <p:nvSpPr>
          <p:cNvPr id="7" name="Segnaposto piè di pagina 6"/>
          <p:cNvSpPr txBox="1"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 compatLnSpc="1"/>
          <a:lstStyle>
            <a:lvl1pPr marL="0" marR="0" lvl="0" indent="0" algn="l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egnaposto numero diapositiva 7"/>
          <p:cNvSpPr txBox="1"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 compatLnSpc="1"/>
          <a:lstStyle>
            <a:lvl1pPr marL="0" marR="0" lvl="0" indent="0" algn="r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it-IT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Arial" pitchFamily="34"/>
                <a:cs typeface="Arial" pitchFamily="34"/>
              </a:defRPr>
            </a:lvl1pPr>
          </a:lstStyle>
          <a:p>
            <a:pPr>
              <a:defRPr/>
            </a:pPr>
            <a:fld id="{C81AF0F7-F30F-44CA-885B-C570B253BB30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450"/>
      </a:spcBef>
      <a:spcAft>
        <a:spcPct val="0"/>
      </a:spcAft>
      <a:tabLst>
        <a:tab pos="0" algn="l"/>
        <a:tab pos="914400" algn="l"/>
        <a:tab pos="1828800" algn="l"/>
        <a:tab pos="2741613" algn="l"/>
        <a:tab pos="3657600" algn="l"/>
        <a:tab pos="4572000" algn="l"/>
        <a:tab pos="5484813" algn="l"/>
        <a:tab pos="6399213" algn="l"/>
        <a:tab pos="7315200" algn="l"/>
        <a:tab pos="8229600" algn="l"/>
        <a:tab pos="9144000" algn="l"/>
        <a:tab pos="10058400" algn="l"/>
      </a:tabLst>
      <a:defRPr lang="it-IT" sz="1200">
        <a:solidFill>
          <a:srgbClr val="000000"/>
        </a:solidFill>
        <a:latin typeface="Calibri" pitchFamily="34"/>
        <a:ea typeface="Microsoft YaHei" pitchFamily="2"/>
        <a:cs typeface="Mangal" pitchFamily="2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8674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8675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F7E54370-DAD7-4479-907D-9B80906350AE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75778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75779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7F80A254-6317-444A-B412-13B949DC6068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77826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7987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81922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83970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83971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92AC8963-D685-41EC-AAF2-01FE2DBD2B24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86018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86019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A9E28BE7-4746-43D1-BEBB-E1C373181D2C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88066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9011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9216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92163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54BCDFB3-07F6-4C61-A1A2-EE3061BC8E6A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18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94210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3072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Tale legge è denominata “ disposizioni per garantire l’ accesso alle cure palliative ed alla terapia del dolore”  </a:t>
            </a:r>
          </a:p>
        </p:txBody>
      </p:sp>
      <p:sp>
        <p:nvSpPr>
          <p:cNvPr id="30723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8E9EF9A2-9B57-461E-A8B9-DAD29B1E7914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96258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96259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DA176DA3-3285-4519-8A84-AC5BFB28915F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20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98306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98307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65C04D97-DA46-4E8D-B30C-6EEA47BE7B33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21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00354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00355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6544389D-6E5C-4271-8914-8DEE74E38574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22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02402" name="CasellaDiTesto 2"/>
          <p:cNvSpPr txBox="1">
            <a:spLocks noChangeArrowheads="1"/>
          </p:cNvSpPr>
          <p:nvPr/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578D82CA-5445-4648-8586-7290676C52D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4450" name="Segnaposto immagine diapositiva 2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04451" name="CasellaDiTesto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).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93A4FDB4-2336-4F3C-B012-83C357F07ED5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25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6498" name="Segnaposto immagine diapositiva 2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06499" name="CasellaDiTesto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08546" name="CasellaDiTesto 2"/>
          <p:cNvSpPr txBox="1">
            <a:spLocks noChangeArrowheads="1"/>
          </p:cNvSpPr>
          <p:nvPr/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10594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1264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14690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6144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61443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9ED3B53D-3542-4F2D-A122-0EC102E16AB3}" type="slidenum">
              <a:rPr lang="it-IT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</a:t>
            </a:fld>
            <a:endParaRPr lang="it-IT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16738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18786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20834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20835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AE635833-CFA6-49F6-8A95-2A02C7E93229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32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2288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22883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2849F7C3-F346-47E8-B793-D410F82614E2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33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26978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29026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3107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33122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35170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37218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63490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63491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93C6C25C-661B-4566-90EA-BCDD7992DC96}" type="slidenum">
              <a:rPr lang="it-IT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</a:t>
            </a:fld>
            <a:endParaRPr lang="it-IT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39266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41314" name="CasellaDiTesto 2"/>
          <p:cNvSpPr txBox="1">
            <a:spLocks noChangeArrowheads="1"/>
          </p:cNvSpPr>
          <p:nvPr/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4336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43363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1C6FBF57-59B5-43E1-AF08-78537F7CA5A5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42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45410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45411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5DC6F22D-E62E-4A9F-8155-9221BB09AF79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43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47458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47459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802887F0-8B60-4BB8-86FC-23CDA39E1D22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49506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49507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D8A05BFF-4A09-49E2-8D01-2F037B07BC43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45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51554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51555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B5F30781-BA3E-4051-8EF4-8AA6BFEB062E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46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5360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53603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5FED9282-55F9-443F-9878-048328E4401A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47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55650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55651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17D2B1B8-1181-47D6-A7C1-39A1F699DE9D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48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57698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57699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238A0881-0455-414C-8D29-DC2A8604EA91}" type="slidenum">
              <a:rPr lang="it-IT" sz="1200">
                <a:solidFill>
                  <a:srgbClr val="000000"/>
                </a:solidFill>
                <a:ea typeface="MS PGothic" pitchFamily="34" charset="-128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49</a:t>
            </a:fld>
            <a:endParaRPr lang="it-IT" sz="1200">
              <a:solidFill>
                <a:srgbClr val="00000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65538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65539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65C41558-5D92-40B9-A1A9-F1C2A104EFE7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59746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59747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F4669E8D-A384-4295-A980-402971D2D3DF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50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61794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61795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56E7B6EB-A63A-4934-A206-341FACF7CEF9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51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6384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63843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DF1329B4-FB64-407C-A80A-BA8CF8A137D8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52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C756395D-F9CC-437C-A3C6-1CA05DFBA3D1}" type="slidenum">
              <a:rPr smtClean="0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53</a:t>
            </a:fld>
            <a:endParaRPr smtClean="0">
              <a:latin typeface="Calibri" pitchFamily="34" charset="0"/>
              <a:cs typeface="Arial" charset="0"/>
            </a:endParaRPr>
          </a:p>
        </p:txBody>
      </p:sp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5891" name="Segnaposto note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smtClean="0">
              <a:latin typeface="Calibri" pitchFamily="34" charset="0"/>
              <a:ea typeface="MS PGothic" pitchFamily="34" charset="-128"/>
              <a:cs typeface="Mangal"/>
            </a:endParaRPr>
          </a:p>
        </p:txBody>
      </p:sp>
      <p:sp>
        <p:nvSpPr>
          <p:cNvPr id="165892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46904A0-473F-4FBB-8F4C-887BECFF8967}" type="slidenum">
              <a:rPr lang="it-IT" sz="1200">
                <a:ea typeface="MS PGothic" pitchFamily="34" charset="-128"/>
              </a:rPr>
              <a:pPr algn="r"/>
              <a:t>53</a:t>
            </a:fld>
            <a:endParaRPr lang="it-IT" sz="120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72034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72035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95F3D754-BF87-4FFD-A6FE-C20457F3220D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7408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Pennarelli Velleda di tre colori, ad acqua che non macchiano</a:t>
            </a:r>
          </a:p>
        </p:txBody>
      </p:sp>
      <p:sp>
        <p:nvSpPr>
          <p:cNvPr id="174083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56C347AD-D8AE-42FE-9CBD-290B4018EC57}" type="slidenum">
              <a:rPr lang="it-IT" sz="1200">
                <a:solidFill>
                  <a:srgbClr val="000000"/>
                </a:solidFill>
                <a:ea typeface="MS PGothic" pitchFamily="34" charset="-128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55</a:t>
            </a:fld>
            <a:endParaRPr lang="it-IT" sz="1200">
              <a:solidFill>
                <a:srgbClr val="00000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76130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78178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78179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3CB75D6C-73C3-44EB-ABE6-ECD7BE26AC14}" type="slidenum">
              <a:rPr lang="it-IT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57</a:t>
            </a:fld>
            <a:endParaRPr lang="it-IT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80226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80227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237BD5AF-67B2-49A2-9390-B49BA0314BFE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58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82274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67586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67587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6FF69E1F-B5D8-4B6A-8645-73E9B5A03D71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8432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86370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Attenzione alla lunghezza delle unghie!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88418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90466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90467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8A71D643-07B8-471F-88DE-2FB8B24E7F16}" type="slidenum">
              <a:rPr lang="it-IT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63</a:t>
            </a:fld>
            <a:endParaRPr lang="it-IT" sz="120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92514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92515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595EF6D0-C996-4733-ACE0-2F9D729319A6}" type="slidenum">
              <a:rPr lang="it-IT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64</a:t>
            </a:fld>
            <a:endParaRPr lang="it-IT" sz="120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9456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94563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5044668E-75AA-4C54-A3FA-0F9FFF6DC42B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65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96610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96611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BA76E119-05C3-4E93-8DE9-751FE6932401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66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198658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98659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5A7DE221-4522-4FA6-9B85-5C2214119E59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67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00706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00707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C821CBFF-FF5A-411C-BD11-581A7BB65207}" type="slidenum">
              <a:rPr lang="it-IT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68</a:t>
            </a:fld>
            <a:endParaRPr lang="it-IT" sz="120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02754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Il</a:t>
            </a:r>
          </a:p>
        </p:txBody>
      </p:sp>
      <p:sp>
        <p:nvSpPr>
          <p:cNvPr id="202755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CC1C658F-7711-49C8-BAA8-AE8224CF8934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69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69634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69635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D52D1990-E537-4035-BED0-84AF5DB437E3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0480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04803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B492B10B-F46C-46EB-B603-780A0F54A57B}" type="slidenum">
              <a:rPr lang="it-IT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70</a:t>
            </a:fld>
            <a:endParaRPr lang="it-IT" sz="120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06850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06851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6F1A9620-D9A1-4251-8AE3-2E572C570ED5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71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08898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08899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E963C911-B9F4-46A9-BC27-19F182BC3B20}" type="slidenum">
              <a:rPr lang="it-IT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72</a:t>
            </a:fld>
            <a:endParaRPr lang="it-IT" sz="120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10946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10947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B783D6C1-F156-4518-B921-9917C11CDC52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73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12994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12995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882792D5-DFAB-4693-B555-CDFEBBA8A8DA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74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1504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Il</a:t>
            </a:r>
          </a:p>
        </p:txBody>
      </p:sp>
      <p:sp>
        <p:nvSpPr>
          <p:cNvPr id="215043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9B52C89B-F30A-4259-AFA3-BACB2C3EAA81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75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17090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17091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11745163-5205-4581-8E0D-75AF016D3528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76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19138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19139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D368465E-7A1B-401E-B7C3-BAE524704908}" type="slidenum">
              <a:rPr lang="it-IT" sz="1200">
                <a:solidFill>
                  <a:srgbClr val="000000"/>
                </a:solidFill>
                <a:ea typeface="MS PGothic" pitchFamily="34" charset="-128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77</a:t>
            </a:fld>
            <a:endParaRPr lang="it-IT" sz="1200">
              <a:solidFill>
                <a:srgbClr val="00000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21186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21187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E7299D34-9F38-4857-B642-057E1E3D930F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78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23234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23235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92D3F445-90FE-4D59-A4BD-1DE2577C2E71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79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7168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27330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Se ci trova di fronte ad un </a:t>
            </a:r>
            <a:r>
              <a:rPr lang="it-IT" sz="12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dolore nocicettivo</a:t>
            </a: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, la </a:t>
            </a:r>
            <a:r>
              <a:rPr lang="it-IT" sz="1200" b="1" i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prima indicazione deriva dalla valutazione della soglia algica recettoriale </a:t>
            </a:r>
            <a:r>
              <a:rPr lang="it-IT" sz="1200" i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. </a:t>
            </a:r>
            <a:r>
              <a:rPr lang="it-IT" sz="1200" b="1" i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Se questa è ridotta </a:t>
            </a:r>
            <a:r>
              <a:rPr lang="it-IT" sz="1200" i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(</a:t>
            </a:r>
            <a:r>
              <a:rPr lang="it-IT" sz="1200" i="1" u="sng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indice di processo infiammatorio</a:t>
            </a:r>
            <a:r>
              <a:rPr lang="it-IT" sz="1200" i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) si somministrerà al paziente una terapia antinfiammatoria (steroidi o Fans) associata o no ad altri farmaci a seconda dei risultati dei test effettuati e dell’intensità del dolore descritta dal paziente.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Se la soglia algica è normale </a:t>
            </a: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si è certi che il dolore non è generato da un importante processo infiammatorio: ne deriva che l’uso dei Fans è inutile. In questa situazione il dolore è provocato da un’importante stimolazione dei nocicettori dovuta verosimilmente ad un processo degenerativo, più che infiammatorio: è il cosiddetto </a:t>
            </a:r>
            <a:r>
              <a:rPr lang="it-IT" sz="12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dolore meccanico-strutturale </a:t>
            </a: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per il quale vanno prescritti analgesici quali il paracetamolo e/o gli oppiacei, ma non i FANS.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 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 b="1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27331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81638514-8D40-4385-9F0B-73E19BD817DF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80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29378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29379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3941E65E-8C06-4B56-B674-0DF74C99AFD7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81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31426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Se ci si trova di fronte ad un sospetto di </a:t>
            </a:r>
            <a:r>
              <a:rPr lang="it-IT" sz="12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dolore neuropatico</a:t>
            </a: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, si sceglieranno farmaci adeguati: </a:t>
            </a:r>
            <a:r>
              <a:rPr lang="it-IT" sz="12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Amitriptilina, Carbamazepina, Oxcarbazepina </a:t>
            </a:r>
            <a:r>
              <a:rPr lang="it-IT" sz="1200" u="sng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che inibiscono parzialmente i canali del sodio responsabili della conduzione nervosa </a:t>
            </a:r>
            <a:r>
              <a:rPr lang="it-IT" sz="1200" b="1" u="sng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della fibra che, essendo lesa, “scarica” ( scariche ectopiche ) </a:t>
            </a:r>
            <a:r>
              <a:rPr lang="it-IT" sz="1200" u="sng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a livello delle corna posteriori del midollo, una serie di impulsi. Queste scariche sono ridotte dai farmaci sopra elencati.</a:t>
            </a:r>
          </a:p>
        </p:txBody>
      </p:sp>
      <p:sp>
        <p:nvSpPr>
          <p:cNvPr id="231427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407E0EFF-85DE-478D-9E5D-95E84C28E17E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82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35522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37570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41666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41667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25B56D00-925E-48E5-8077-D76A5B6717FF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85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43714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Nel caso di riscontro di </a:t>
            </a:r>
            <a:r>
              <a:rPr lang="it-IT" sz="12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segni di ipersensibilizzazione spinale </a:t>
            </a: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vi è certezza dell’attivazione a livello delle corna posteriori del midollo, in sede sinaptica, di </a:t>
            </a:r>
            <a:r>
              <a:rPr lang="it-IT" sz="1200" u="sng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neuroni ad ampio spettro che amplificano il segnale doloroso</a:t>
            </a: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.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In questo caso sono indicati sia </a:t>
            </a:r>
            <a:r>
              <a:rPr lang="it-IT" sz="12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i farmaci inibitori dei canali del calcio (gabapentinoidi), </a:t>
            </a: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sia quelli che agiscono a vario titolo sugli impulsi in entrata: la stessa </a:t>
            </a:r>
            <a:r>
              <a:rPr lang="it-IT" sz="12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amitriptilina (impiegata anche per la sua attività sul sistema noradrenergico</a:t>
            </a: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), gli </a:t>
            </a:r>
            <a:r>
              <a:rPr lang="it-IT" sz="12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SSRI (attivi sul sistema serotoninergico)</a:t>
            </a: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, </a:t>
            </a:r>
            <a:r>
              <a:rPr lang="it-IT" sz="12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il paracetamolo (attivo su sistemi ancora poco conosciuti ma che comunque coinvolgono prostaglandine e sistema gliale</a:t>
            </a: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) e </a:t>
            </a:r>
            <a:r>
              <a:rPr lang="it-IT" sz="12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gli oppiacei (attivi su recettori specifici</a:t>
            </a:r>
            <a:r>
              <a:rPr lang="it-IT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).</a:t>
            </a:r>
          </a:p>
        </p:txBody>
      </p:sp>
      <p:sp>
        <p:nvSpPr>
          <p:cNvPr id="243715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166DC84C-2463-414A-9ABF-4032A29BCF09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86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245762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45763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E08B9BFD-908D-4DA0-8D6A-47B031223940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87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</a:ln>
        </p:spPr>
      </p:sp>
      <p:sp>
        <p:nvSpPr>
          <p:cNvPr id="73730" name="CasellaDiTesto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73731" name="Segnaposto numero diapositiva 3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3F9FCE45-F3B0-408D-A50B-DA58699DA0E3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95C9E-1FE8-4E68-B191-821CDD307554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87193-F2D0-4896-A81E-A1BC3DCDA26F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C069E-9143-4A1D-9CE9-5B6021D680D4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12666-9488-4F8E-9F1E-4A591F1AF89D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F3AB8-ABF1-4923-8E11-6F8EF43E1698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94942-B8E8-4ED1-9849-F1055FC4A9BA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57BAE-BC2E-412C-9E9E-0A6A91753400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07627-0EC6-4953-A5A3-3130F4C98A0F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6441D-705F-4D7C-801A-6FDC4A63856A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CFD7-8365-49D4-A4B2-0194C8EB25FE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544DC-189E-48D3-9C97-96F90417876A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Pictures/10000000000005DE00000467EF7DDCD4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r:link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smtClean="0"/>
          </a:p>
        </p:txBody>
      </p:sp>
      <p:sp>
        <p:nvSpPr>
          <p:cNvPr id="1027" name="Segnaposto testo 2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ctr" anchorCtr="0" compatLnSpc="1"/>
          <a:lstStyle>
            <a:lvl1pPr marL="0" marR="0" lvl="0" indent="0" algn="l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it-IT" sz="1800" b="0" i="0" u="none" strike="noStrike" baseline="0"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ctr" anchorCtr="0" compatLnSpc="1"/>
          <a:lstStyle>
            <a:lvl1pPr marL="0" marR="0" lvl="0" indent="0" algn="l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it-IT" sz="1800" b="0" i="0" u="none" strike="noStrike" baseline="0"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ctr" anchorCtr="0" compatLnSpc="1"/>
          <a:lstStyle>
            <a:lvl1pPr marL="0" marR="0" lvl="0" indent="0" algn="l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it-IT" sz="1800" b="0" i="0" u="none" strike="noStrike" baseline="0"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defRPr>
            </a:lvl1pPr>
          </a:lstStyle>
          <a:p>
            <a:pPr>
              <a:defRPr/>
            </a:pPr>
            <a:fld id="{1F05E7E0-8982-432D-91F1-84CE00CBD930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tabLst>
          <a:tab pos="0" algn="l"/>
          <a:tab pos="914400" algn="l"/>
          <a:tab pos="1828800" algn="l"/>
          <a:tab pos="2741613" algn="l"/>
          <a:tab pos="3657600" algn="l"/>
          <a:tab pos="4572000" algn="l"/>
          <a:tab pos="5484813" algn="l"/>
          <a:tab pos="6399213" algn="l"/>
          <a:tab pos="7315200" algn="l"/>
          <a:tab pos="8229600" algn="l"/>
          <a:tab pos="9144000" algn="l"/>
          <a:tab pos="10058400" algn="l"/>
        </a:tabLst>
        <a:defRPr lang="it-IT" sz="4400">
          <a:solidFill>
            <a:srgbClr val="000000"/>
          </a:solidFill>
          <a:latin typeface="Calibri" pitchFamily="34"/>
          <a:ea typeface="Microsoft YaHei" pitchFamily="2"/>
          <a:cs typeface="Mangal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tabLst>
          <a:tab pos="0" algn="l"/>
          <a:tab pos="914400" algn="l"/>
          <a:tab pos="1828800" algn="l"/>
          <a:tab pos="2741613" algn="l"/>
          <a:tab pos="3657600" algn="l"/>
          <a:tab pos="4572000" algn="l"/>
          <a:tab pos="5484813" algn="l"/>
          <a:tab pos="6399213" algn="l"/>
          <a:tab pos="7315200" algn="l"/>
          <a:tab pos="8229600" algn="l"/>
          <a:tab pos="9144000" algn="l"/>
          <a:tab pos="10058400" algn="l"/>
        </a:tabLst>
        <a:defRPr sz="4400">
          <a:solidFill>
            <a:srgbClr val="000000"/>
          </a:solidFill>
          <a:latin typeface="Calibri" pitchFamily="34" charset="0"/>
          <a:ea typeface="Microsoft YaHei" pitchFamily="34" charset="-122"/>
          <a:cs typeface="Mangal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tabLst>
          <a:tab pos="0" algn="l"/>
          <a:tab pos="914400" algn="l"/>
          <a:tab pos="1828800" algn="l"/>
          <a:tab pos="2741613" algn="l"/>
          <a:tab pos="3657600" algn="l"/>
          <a:tab pos="4572000" algn="l"/>
          <a:tab pos="5484813" algn="l"/>
          <a:tab pos="6399213" algn="l"/>
          <a:tab pos="7315200" algn="l"/>
          <a:tab pos="8229600" algn="l"/>
          <a:tab pos="9144000" algn="l"/>
          <a:tab pos="10058400" algn="l"/>
        </a:tabLst>
        <a:defRPr sz="4400">
          <a:solidFill>
            <a:srgbClr val="000000"/>
          </a:solidFill>
          <a:latin typeface="Calibri" pitchFamily="34" charset="0"/>
          <a:ea typeface="Microsoft YaHei" pitchFamily="34" charset="-122"/>
          <a:cs typeface="Mangal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tabLst>
          <a:tab pos="0" algn="l"/>
          <a:tab pos="914400" algn="l"/>
          <a:tab pos="1828800" algn="l"/>
          <a:tab pos="2741613" algn="l"/>
          <a:tab pos="3657600" algn="l"/>
          <a:tab pos="4572000" algn="l"/>
          <a:tab pos="5484813" algn="l"/>
          <a:tab pos="6399213" algn="l"/>
          <a:tab pos="7315200" algn="l"/>
          <a:tab pos="8229600" algn="l"/>
          <a:tab pos="9144000" algn="l"/>
          <a:tab pos="10058400" algn="l"/>
        </a:tabLst>
        <a:defRPr sz="4400">
          <a:solidFill>
            <a:srgbClr val="000000"/>
          </a:solidFill>
          <a:latin typeface="Calibri" pitchFamily="34" charset="0"/>
          <a:ea typeface="Microsoft YaHei" pitchFamily="34" charset="-122"/>
          <a:cs typeface="Mangal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tabLst>
          <a:tab pos="0" algn="l"/>
          <a:tab pos="914400" algn="l"/>
          <a:tab pos="1828800" algn="l"/>
          <a:tab pos="2741613" algn="l"/>
          <a:tab pos="3657600" algn="l"/>
          <a:tab pos="4572000" algn="l"/>
          <a:tab pos="5484813" algn="l"/>
          <a:tab pos="6399213" algn="l"/>
          <a:tab pos="7315200" algn="l"/>
          <a:tab pos="8229600" algn="l"/>
          <a:tab pos="9144000" algn="l"/>
          <a:tab pos="10058400" algn="l"/>
        </a:tabLst>
        <a:defRPr sz="4400">
          <a:solidFill>
            <a:srgbClr val="000000"/>
          </a:solidFill>
          <a:latin typeface="Calibri" pitchFamily="34" charset="0"/>
          <a:ea typeface="Microsoft YaHei" pitchFamily="34" charset="-122"/>
          <a:cs typeface="Mangal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tabLst>
          <a:tab pos="0" algn="l"/>
          <a:tab pos="914400" algn="l"/>
          <a:tab pos="1828800" algn="l"/>
          <a:tab pos="2741613" algn="l"/>
          <a:tab pos="3657600" algn="l"/>
          <a:tab pos="4572000" algn="l"/>
          <a:tab pos="5484813" algn="l"/>
          <a:tab pos="6399213" algn="l"/>
          <a:tab pos="7315200" algn="l"/>
          <a:tab pos="8229600" algn="l"/>
          <a:tab pos="9144000" algn="l"/>
          <a:tab pos="10058400" algn="l"/>
        </a:tabLst>
        <a:defRPr sz="4400">
          <a:solidFill>
            <a:srgbClr val="000000"/>
          </a:solidFill>
          <a:latin typeface="Calibri" pitchFamily="34" charset="0"/>
          <a:ea typeface="Microsoft YaHei" pitchFamily="34" charset="-122"/>
          <a:cs typeface="Mangal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tabLst>
          <a:tab pos="0" algn="l"/>
          <a:tab pos="914400" algn="l"/>
          <a:tab pos="1828800" algn="l"/>
          <a:tab pos="2741613" algn="l"/>
          <a:tab pos="3657600" algn="l"/>
          <a:tab pos="4572000" algn="l"/>
          <a:tab pos="5484813" algn="l"/>
          <a:tab pos="6399213" algn="l"/>
          <a:tab pos="7315200" algn="l"/>
          <a:tab pos="8229600" algn="l"/>
          <a:tab pos="9144000" algn="l"/>
          <a:tab pos="10058400" algn="l"/>
        </a:tabLst>
        <a:defRPr sz="4400">
          <a:solidFill>
            <a:srgbClr val="000000"/>
          </a:solidFill>
          <a:latin typeface="Calibri" pitchFamily="34" charset="0"/>
          <a:ea typeface="Microsoft YaHei" pitchFamily="34" charset="-122"/>
          <a:cs typeface="Mangal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tabLst>
          <a:tab pos="0" algn="l"/>
          <a:tab pos="914400" algn="l"/>
          <a:tab pos="1828800" algn="l"/>
          <a:tab pos="2741613" algn="l"/>
          <a:tab pos="3657600" algn="l"/>
          <a:tab pos="4572000" algn="l"/>
          <a:tab pos="5484813" algn="l"/>
          <a:tab pos="6399213" algn="l"/>
          <a:tab pos="7315200" algn="l"/>
          <a:tab pos="8229600" algn="l"/>
          <a:tab pos="9144000" algn="l"/>
          <a:tab pos="10058400" algn="l"/>
        </a:tabLst>
        <a:defRPr sz="4400">
          <a:solidFill>
            <a:srgbClr val="000000"/>
          </a:solidFill>
          <a:latin typeface="Calibri" pitchFamily="34" charset="0"/>
          <a:ea typeface="Microsoft YaHei" pitchFamily="34" charset="-122"/>
          <a:cs typeface="Mangal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tabLst>
          <a:tab pos="0" algn="l"/>
          <a:tab pos="914400" algn="l"/>
          <a:tab pos="1828800" algn="l"/>
          <a:tab pos="2741613" algn="l"/>
          <a:tab pos="3657600" algn="l"/>
          <a:tab pos="4572000" algn="l"/>
          <a:tab pos="5484813" algn="l"/>
          <a:tab pos="6399213" algn="l"/>
          <a:tab pos="7315200" algn="l"/>
          <a:tab pos="8229600" algn="l"/>
          <a:tab pos="9144000" algn="l"/>
          <a:tab pos="10058400" algn="l"/>
        </a:tabLst>
        <a:defRPr sz="4400">
          <a:solidFill>
            <a:srgbClr val="000000"/>
          </a:solidFill>
          <a:latin typeface="Calibri" pitchFamily="34" charset="0"/>
          <a:ea typeface="Microsoft YaHei" pitchFamily="34" charset="-122"/>
          <a:cs typeface="Mangal" pitchFamily="18" charset="0"/>
        </a:defRPr>
      </a:lvl9pPr>
    </p:titleStyle>
    <p:bodyStyle>
      <a:lvl1pPr algn="l" rtl="0" eaLnBrk="0" fontAlgn="base" hangingPunct="0">
        <a:spcBef>
          <a:spcPts val="800"/>
        </a:spcBef>
        <a:spcAft>
          <a:spcPct val="0"/>
        </a:spcAft>
        <a:tabLst>
          <a:tab pos="569913" algn="l"/>
          <a:tab pos="1484313" algn="l"/>
          <a:tab pos="2398713" algn="l"/>
          <a:tab pos="3313113" algn="l"/>
          <a:tab pos="4227513" algn="l"/>
          <a:tab pos="5141913" algn="l"/>
          <a:tab pos="6056313" algn="l"/>
          <a:tab pos="6970713" algn="l"/>
          <a:tab pos="7885113" algn="l"/>
          <a:tab pos="8799513" algn="l"/>
          <a:tab pos="9713913" algn="l"/>
        </a:tabLst>
        <a:defRPr lang="it-IT" sz="3200">
          <a:solidFill>
            <a:srgbClr val="000000"/>
          </a:solidFill>
          <a:latin typeface="Calibri" pitchFamily="34"/>
          <a:ea typeface="Microsoft YaHei" pitchFamily="2"/>
          <a:cs typeface="Mangal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Microsoft YaHei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Microsoft YaHei" pitchFamily="34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Microsoft YaHei" pitchFamily="34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icrosoft YaHei" pitchFamily="34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icrosoft YaHei" pitchFamily="34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icrosoft YaHei" pitchFamily="34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icrosoft YaHei" pitchFamily="34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icrosoft YaHei" pitchFamily="34" charset="-122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79.xml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323850" y="1196975"/>
            <a:ext cx="8134350" cy="1008063"/>
          </a:xfrm>
        </p:spPr>
        <p:txBody>
          <a:bodyPr lIns="91440" tIns="45720" rIns="91440" bIns="45720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sz="2800" b="1" smtClean="0">
                <a:solidFill>
                  <a:srgbClr val="C00000"/>
                </a:solidFill>
              </a:rPr>
              <a:t> </a:t>
            </a:r>
            <a:br>
              <a:rPr sz="2800" b="1" smtClean="0">
                <a:solidFill>
                  <a:srgbClr val="C00000"/>
                </a:solidFill>
              </a:rPr>
            </a:br>
            <a:r>
              <a:rPr sz="2800" b="1" smtClean="0">
                <a:solidFill>
                  <a:srgbClr val="C00000"/>
                </a:solidFill>
              </a:rPr>
              <a:t/>
            </a:r>
            <a:br>
              <a:rPr sz="2800" b="1" smtClean="0">
                <a:solidFill>
                  <a:srgbClr val="C00000"/>
                </a:solidFill>
              </a:rPr>
            </a:br>
            <a:r>
              <a:rPr b="1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SIMG</a:t>
            </a:r>
            <a:r>
              <a:rPr sz="3600" b="1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br>
              <a:rPr sz="3600" b="1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</a:rPr>
            </a:br>
            <a:r>
              <a:rPr sz="3600" b="1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sz="2900" b="1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SOCIETÀ ITALIANA MEDICINA GENERALE  e</a:t>
            </a:r>
            <a:br>
              <a:rPr sz="2900" b="1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</a:rPr>
            </a:br>
            <a:r>
              <a:rPr sz="2900" b="1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delle Cure Primarie</a:t>
            </a:r>
            <a:r>
              <a:rPr sz="3600" b="1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sz="2800" b="1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/>
            </a:r>
            <a:br>
              <a:rPr sz="2800" b="1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</a:rPr>
            </a:br>
            <a:r>
              <a:rPr sz="2800" b="1" smtClean="0">
                <a:solidFill>
                  <a:srgbClr val="C00000"/>
                </a:solidFill>
              </a:rPr>
              <a:t> </a:t>
            </a:r>
            <a:r>
              <a:rPr sz="2400" b="1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/>
            </a:r>
            <a:br>
              <a:rPr sz="2400" b="1" smtClean="0">
                <a:solidFill>
                  <a:srgbClr val="C00000"/>
                </a:solidFill>
                <a:effectLst>
                  <a:outerShdw dist="17961" dir="2700000">
                    <a:scrgbClr r="0" g="0" b="0"/>
                  </a:outerShdw>
                </a:effectLst>
              </a:rPr>
            </a:br>
            <a:r>
              <a:rPr sz="2400" b="1" smtClean="0">
                <a:effectLst>
                  <a:outerShdw dist="17961" dir="2700000">
                    <a:scrgbClr r="0" g="0" b="0"/>
                  </a:outerShdw>
                </a:effectLst>
              </a:rPr>
              <a:t/>
            </a:r>
            <a:br>
              <a:rPr sz="2400" b="1" smtClean="0">
                <a:effectLst>
                  <a:outerShdw dist="17961" dir="2700000">
                    <a:scrgbClr r="0" g="0" b="0"/>
                  </a:outerShdw>
                </a:effectLst>
              </a:rPr>
            </a:br>
            <a:r>
              <a:rPr sz="2400" b="1" smtClean="0"/>
              <a:t> </a:t>
            </a:r>
            <a:r>
              <a:rPr sz="2000" b="1" smtClean="0"/>
              <a:t/>
            </a:r>
            <a:br>
              <a:rPr sz="2000" b="1" smtClean="0"/>
            </a:br>
            <a:endParaRPr sz="2000" b="1" smtClean="0"/>
          </a:p>
        </p:txBody>
      </p:sp>
      <p:pic>
        <p:nvPicPr>
          <p:cNvPr id="27650" name="Immagin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8" y="188913"/>
            <a:ext cx="1071562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CasellaDiTesto 5"/>
          <p:cNvSpPr>
            <a:spLocks/>
          </p:cNvSpPr>
          <p:nvPr/>
        </p:nvSpPr>
        <p:spPr bwMode="auto">
          <a:xfrm>
            <a:off x="4067175" y="3644900"/>
            <a:ext cx="185738" cy="3698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prstDash val="solid"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it-IT"/>
          </a:p>
        </p:txBody>
      </p:sp>
      <p:sp>
        <p:nvSpPr>
          <p:cNvPr id="27652" name="Rectangle 7"/>
          <p:cNvSpPr>
            <a:spLocks noChangeArrowheads="1"/>
          </p:cNvSpPr>
          <p:nvPr/>
        </p:nvSpPr>
        <p:spPr bwMode="auto">
          <a:xfrm>
            <a:off x="0" y="4324350"/>
            <a:ext cx="8801100" cy="1190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      IL DOLORE CRONICO NELL</a:t>
            </a:r>
            <a:r>
              <a:rPr lang="it-IT" sz="2400">
                <a:solidFill>
                  <a:srgbClr val="002060"/>
                </a:solidFill>
                <a:cs typeface="Times New Roman" pitchFamily="18" charset="0"/>
              </a:rPr>
              <a:t>’</a:t>
            </a:r>
            <a:r>
              <a:rPr lang="it-IT" sz="240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AMBULATORIO DEL MMG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   Il Percorso Diagnostico Terapeutico assistenziale - PDTa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>
              <a:solidFill>
                <a:srgbClr val="002060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27653" name="Figura a mano libera 5"/>
          <p:cNvSpPr>
            <a:spLocks noChangeArrowheads="1"/>
          </p:cNvSpPr>
          <p:nvPr/>
        </p:nvSpPr>
        <p:spPr bwMode="auto">
          <a:xfrm>
            <a:off x="1368425" y="5514975"/>
            <a:ext cx="6335713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</a:rPr>
              <a:t>Vito Milazzo MMG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ttangolo 1"/>
          <p:cNvSpPr>
            <a:spLocks noChangeArrowheads="1"/>
          </p:cNvSpPr>
          <p:nvPr/>
        </p:nvSpPr>
        <p:spPr bwMode="auto">
          <a:xfrm>
            <a:off x="827088" y="692150"/>
            <a:ext cx="7921625" cy="45069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C00000"/>
                </a:solidFill>
                <a:latin typeface="Calibri" pitchFamily="34" charset="0"/>
              </a:rPr>
              <a:t>C’È DOLORE E DOLORE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• Il  </a:t>
            </a:r>
            <a:r>
              <a:rPr lang="it-IT" sz="2400" b="1" u="sng">
                <a:solidFill>
                  <a:srgbClr val="C00000"/>
                </a:solidFill>
                <a:latin typeface="Calibri" pitchFamily="34" charset="0"/>
              </a:rPr>
              <a:t>DOLORE-SINTOMO</a:t>
            </a:r>
            <a:r>
              <a:rPr lang="it-IT" sz="2400" b="1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(informativo, protettivo), </a:t>
            </a: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esso ha  una funzione molto importante nel </a:t>
            </a: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preservare l’organismo da insulti lesivi.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it-IT" sz="24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• Il  </a:t>
            </a:r>
            <a:r>
              <a:rPr lang="it-IT" sz="2400" b="1" u="sng">
                <a:solidFill>
                  <a:srgbClr val="C00000"/>
                </a:solidFill>
                <a:latin typeface="Calibri" pitchFamily="34" charset="0"/>
              </a:rPr>
              <a:t>DOLORE-MALATTIA,</a:t>
            </a:r>
            <a:r>
              <a:rPr lang="it-IT" sz="2400" b="1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(afinalistico), </a:t>
            </a: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può produrre nella persona </a:t>
            </a: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alterazioni anche gravi della qualità di vita</a:t>
            </a: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esso va trattato in quanto tale</a:t>
            </a: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, indipendentemente dalla possibilità di attuare ogni altro specifico intervento terapeutico.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TextBox 175"/>
          <p:cNvSpPr txBox="1">
            <a:spLocks noChangeArrowheads="1"/>
          </p:cNvSpPr>
          <p:nvPr/>
        </p:nvSpPr>
        <p:spPr bwMode="auto">
          <a:xfrm>
            <a:off x="379413" y="598488"/>
            <a:ext cx="7813675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indent="282575"/>
            <a:r>
              <a:rPr lang="en-US" altLang="zh-CN" sz="4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IPERSENSIBILITA’ SPINALE</a:t>
            </a:r>
          </a:p>
          <a:p>
            <a:pPr indent="282575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82575">
              <a:lnSpc>
                <a:spcPts val="145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82575" hangingPunct="0">
              <a:lnSpc>
                <a:spcPct val="95000"/>
              </a:lnSpc>
            </a:pP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Col termine di “sensibilizzazione”centrale si intende invece quell’insieme di fenomeni che si sviluppa nel sistema nervoso centrale in seguito ad una lesione algogena periferica e che porta ad un’amplificazione del dolore con tipica estensione dello stesso in area extralesionale.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TextBox 176"/>
          <p:cNvSpPr txBox="1">
            <a:spLocks noChangeArrowheads="1"/>
          </p:cNvSpPr>
          <p:nvPr/>
        </p:nvSpPr>
        <p:spPr bwMode="auto">
          <a:xfrm>
            <a:off x="92075" y="528638"/>
            <a:ext cx="8116888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indent="212725"/>
            <a:r>
              <a:rPr lang="en-US" altLang="zh-CN" sz="4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Corna dorsali midollari</a:t>
            </a:r>
          </a:p>
          <a:p>
            <a:pPr indent="212725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>
              <a:lnSpc>
                <a:spcPts val="152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/>
            <a:r>
              <a:rPr lang="en-US" altLang="zh-CN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sono sede di sinapsi tra le fibre afferenti e primarie e i neuroni di II° ordine.</a:t>
            </a:r>
          </a:p>
          <a:p>
            <a:pPr indent="212725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>
              <a:lnSpc>
                <a:spcPts val="117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/>
            <a:r>
              <a:rPr lang="en-US" altLang="zh-CN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Contengono neuroni interessati nella trasmissione e modulazione di stimoli</a:t>
            </a:r>
          </a:p>
          <a:p>
            <a:pPr indent="212725"/>
            <a:r>
              <a:rPr lang="en-US" altLang="zh-CN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nocicettivi.</a:t>
            </a:r>
          </a:p>
          <a:p>
            <a:pPr indent="212725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>
              <a:lnSpc>
                <a:spcPts val="1113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/>
            <a:r>
              <a:rPr lang="en-US" altLang="zh-CN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 2° neurone è capace di elaborare stimoli nocivi e non</a:t>
            </a:r>
          </a:p>
          <a:p>
            <a:pPr indent="212725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>
              <a:lnSpc>
                <a:spcPts val="1163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/>
            <a:r>
              <a:rPr lang="en-US" altLang="zh-CN" sz="900">
                <a:solidFill>
                  <a:srgbClr val="001E5E"/>
                </a:solidFill>
                <a:cs typeface="Calibri" pitchFamily="34" charset="0"/>
              </a:rPr>
              <a:t>•	</a:t>
            </a:r>
            <a:r>
              <a:rPr lang="en-US" altLang="zh-CN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Neuroni di 2° ordine sono di due tipi:</a:t>
            </a:r>
          </a:p>
          <a:p>
            <a:pPr indent="212725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>
              <a:lnSpc>
                <a:spcPts val="115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/>
            <a:r>
              <a:rPr lang="en-US" altLang="zh-CN" sz="900">
                <a:solidFill>
                  <a:srgbClr val="001E5E"/>
                </a:solidFill>
                <a:cs typeface="Calibri" pitchFamily="34" charset="0"/>
              </a:rPr>
              <a:t>•	</a:t>
            </a:r>
            <a:r>
              <a:rPr lang="en-US" altLang="zh-CN" sz="20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Neuroni </a:t>
            </a:r>
            <a:r>
              <a:rPr lang="en-US" altLang="zh-CN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NS </a:t>
            </a:r>
            <a:r>
              <a:rPr lang="en-US" altLang="zh-CN" sz="20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nocicettivo specifici (rispondono esclusivamente a fibre Aδ e C)</a:t>
            </a:r>
          </a:p>
          <a:p>
            <a:pPr indent="212725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>
              <a:lnSpc>
                <a:spcPts val="1163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12725"/>
            <a:r>
              <a:rPr lang="en-US" altLang="zh-CN" sz="900">
                <a:solidFill>
                  <a:srgbClr val="001E5E"/>
                </a:solidFill>
                <a:cs typeface="Calibri" pitchFamily="34" charset="0"/>
              </a:rPr>
              <a:t>•	</a:t>
            </a:r>
            <a:r>
              <a:rPr lang="en-US" altLang="zh-CN" sz="20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Neuroni </a:t>
            </a:r>
            <a:r>
              <a:rPr lang="en-US" altLang="zh-CN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WDR </a:t>
            </a:r>
            <a:r>
              <a:rPr lang="en-US" altLang="zh-CN" sz="20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ad ampio range dinamico (rispondono a stimoli nocivi e non-).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TextBox 177"/>
          <p:cNvSpPr txBox="1">
            <a:spLocks noChangeArrowheads="1"/>
          </p:cNvSpPr>
          <p:nvPr/>
        </p:nvSpPr>
        <p:spPr bwMode="auto">
          <a:xfrm>
            <a:off x="250825" y="534988"/>
            <a:ext cx="8035925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indent="204788"/>
            <a:r>
              <a:rPr lang="en-US" altLang="zh-CN" sz="4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Wind up</a:t>
            </a:r>
          </a:p>
          <a:p>
            <a:pPr indent="204788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04788">
              <a:lnSpc>
                <a:spcPts val="1388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204788" hangingPunct="0">
              <a:lnSpc>
                <a:spcPct val="95000"/>
              </a:lnSpc>
            </a:pPr>
            <a:r>
              <a:rPr lang="en-US" altLang="zh-CN" sz="4000">
                <a:solidFill>
                  <a:srgbClr val="000000"/>
                </a:solidFill>
                <a:cs typeface="Calibri" pitchFamily="34" charset="0"/>
              </a:rPr>
              <a:t>•</a:t>
            </a:r>
            <a:r>
              <a:rPr lang="en-US" altLang="zh-CN" sz="4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 stimolazione delle fibre C su i </a:t>
            </a:r>
            <a:r>
              <a:rPr lang="en-US" altLang="zh-CN" sz="40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WDR conduce a uno stato di scarica continua,</a:t>
            </a:r>
            <a:r>
              <a:rPr lang="en-US" altLang="zh-CN" sz="4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denominata wind up o facilitazione centrale,che serve ad </a:t>
            </a:r>
            <a:r>
              <a:rPr lang="en-US" altLang="zh-CN" sz="4000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amplificare</a:t>
            </a:r>
            <a:r>
              <a:rPr lang="en-US" altLang="zh-CN" sz="4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la trasmissione delle afferenze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TextBox 178"/>
          <p:cNvSpPr txBox="1">
            <a:spLocks noChangeArrowheads="1"/>
          </p:cNvSpPr>
          <p:nvPr/>
        </p:nvSpPr>
        <p:spPr bwMode="auto">
          <a:xfrm>
            <a:off x="92075" y="219075"/>
            <a:ext cx="85217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3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IPERSENSIBILITA’ DEI NEURONI SPINALI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000">
                <a:solidFill>
                  <a:srgbClr val="001E5E"/>
                </a:solidFill>
                <a:cs typeface="Calibri" pitchFamily="34" charset="0"/>
              </a:rPr>
              <a:t>•	</a:t>
            </a:r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Generata dagli impulsi nocicettivi provenienti dalla periferia lungo le</a:t>
            </a:r>
          </a:p>
          <a:p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fibre C (amieliniche, lenta conduzione)</a:t>
            </a:r>
          </a:p>
          <a:p>
            <a:pPr>
              <a:lnSpc>
                <a:spcPts val="185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000">
                <a:solidFill>
                  <a:srgbClr val="001E5E"/>
                </a:solidFill>
                <a:cs typeface="Calibri" pitchFamily="34" charset="0"/>
              </a:rPr>
              <a:t>•	</a:t>
            </a:r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E’ un aumento della sensibilità dei neuroni spinali conosciuti come</a:t>
            </a:r>
          </a:p>
          <a:p>
            <a:pPr hangingPunct="0">
              <a:lnSpc>
                <a:spcPct val="96000"/>
              </a:lnSpc>
            </a:pPr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WRNS </a:t>
            </a:r>
            <a:r>
              <a:rPr lang="en-US" altLang="zh-CN" sz="23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(Wide dynamic Range NeuronS) </a:t>
            </a:r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 neuroni ad ampio spettro dinamico posti nelle corna posteriori del midollo spinale</a:t>
            </a:r>
          </a:p>
          <a:p>
            <a:pPr>
              <a:lnSpc>
                <a:spcPts val="18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000">
                <a:solidFill>
                  <a:srgbClr val="001E5E"/>
                </a:solidFill>
                <a:cs typeface="Calibri" pitchFamily="34" charset="0"/>
              </a:rPr>
              <a:t>•	</a:t>
            </a:r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L’aumentata sensibilità porta ad un aumento del dolore spontaneo a</a:t>
            </a:r>
          </a:p>
          <a:p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parità di impulsi afferenti</a:t>
            </a:r>
          </a:p>
          <a:p>
            <a:pPr>
              <a:lnSpc>
                <a:spcPts val="185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000">
                <a:solidFill>
                  <a:srgbClr val="001E5E"/>
                </a:solidFill>
                <a:cs typeface="Calibri" pitchFamily="34" charset="0"/>
              </a:rPr>
              <a:t>•	</a:t>
            </a:r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 allarga il campo recettoriale ed il paziente avverte dolore in un’area</a:t>
            </a:r>
          </a:p>
          <a:p>
            <a:pPr hangingPunct="0">
              <a:lnSpc>
                <a:spcPct val="96000"/>
              </a:lnSpc>
            </a:pPr>
            <a:r>
              <a:rPr lang="en-US" altLang="zh-CN" sz="23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molto più estesa, intorno </a:t>
            </a:r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quella lesa ed anche in aree </a:t>
            </a:r>
            <a:r>
              <a:rPr lang="en-US" altLang="zh-CN" sz="23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lontane </a:t>
            </a:r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altLang="zh-CN" sz="23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dolore riferito</a:t>
            </a:r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2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000">
                <a:solidFill>
                  <a:srgbClr val="001E5E"/>
                </a:solidFill>
                <a:cs typeface="Calibri" pitchFamily="34" charset="0"/>
              </a:rPr>
              <a:t>•	</a:t>
            </a:r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 paziente </a:t>
            </a:r>
            <a:r>
              <a:rPr lang="en-US" altLang="zh-CN" sz="23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non discrimina </a:t>
            </a:r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più gli stimoli applicati sui tessuti</a:t>
            </a:r>
          </a:p>
          <a:p>
            <a:pPr>
              <a:lnSpc>
                <a:spcPts val="19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000">
                <a:solidFill>
                  <a:srgbClr val="001E5E"/>
                </a:solidFill>
                <a:cs typeface="Calibri" pitchFamily="34" charset="0"/>
              </a:rPr>
              <a:t>•	</a:t>
            </a:r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stimoli </a:t>
            </a:r>
            <a:r>
              <a:rPr lang="en-US" altLang="zh-CN" sz="23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non nocivi </a:t>
            </a:r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danno origine a dolore (allodinia secondaria) in</a:t>
            </a:r>
          </a:p>
          <a:p>
            <a:r>
              <a:rPr lang="en-US" altLang="zh-CN" sz="23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aree sane.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7" name="Picture 18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5525" y="1265238"/>
            <a:ext cx="5137150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18" name="TextBox 180"/>
          <p:cNvSpPr txBox="1">
            <a:spLocks noChangeArrowheads="1"/>
          </p:cNvSpPr>
          <p:nvPr/>
        </p:nvSpPr>
        <p:spPr bwMode="auto">
          <a:xfrm>
            <a:off x="2141538" y="454025"/>
            <a:ext cx="45434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meccanismi di sensibilizzazione del neurone</a:t>
            </a:r>
          </a:p>
          <a:p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WDR</a:t>
            </a:r>
          </a:p>
        </p:txBody>
      </p:sp>
      <p:sp>
        <p:nvSpPr>
          <p:cNvPr id="181" name="TextBox 181"/>
          <p:cNvSpPr txBox="1"/>
          <p:nvPr/>
        </p:nvSpPr>
        <p:spPr>
          <a:xfrm>
            <a:off x="549275" y="1274763"/>
            <a:ext cx="44450" cy="1063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00" spc="-5" dirty="0">
                <a:solidFill>
                  <a:srgbClr val="000000"/>
                </a:solidFill>
                <a:latin typeface="Arial"/>
                <a:ea typeface="Arial"/>
                <a:cs typeface="+mn-cs"/>
              </a:rPr>
              <a:t>•</a:t>
            </a:r>
          </a:p>
        </p:txBody>
      </p:sp>
      <p:sp>
        <p:nvSpPr>
          <p:cNvPr id="265220" name="TextBox 182"/>
          <p:cNvSpPr txBox="1">
            <a:spLocks noChangeArrowheads="1"/>
          </p:cNvSpPr>
          <p:nvPr/>
        </p:nvSpPr>
        <p:spPr bwMode="auto">
          <a:xfrm>
            <a:off x="890588" y="1201738"/>
            <a:ext cx="2506662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ct val="95000"/>
              </a:lnSpc>
            </a:pPr>
            <a:r>
              <a:rPr lang="en-US" altLang="zh-CN" sz="1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conseguenza di una lesione tissutale/nervosa periferica. L’attivazione spontanea</a:t>
            </a:r>
          </a:p>
          <a:p>
            <a:pPr hangingPunct="0">
              <a:spcBef>
                <a:spcPts val="150"/>
              </a:spcBef>
            </a:pPr>
            <a:r>
              <a:rPr lang="en-US" altLang="zh-CN" sz="1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della fibra amielinica (fibra C) da parte della lesione </a:t>
            </a:r>
            <a:r>
              <a:rPr lang="it-IT">
                <a:latin typeface="Calibri" pitchFamily="34" charset="0"/>
                <a:ea typeface="SimSun" pitchFamily="2" charset="-122"/>
                <a:cs typeface="Calibri" pitchFamily="34" charset="0"/>
              </a:rPr>
              <a:t/>
            </a:r>
            <a:br>
              <a:rPr lang="it-IT">
                <a:latin typeface="Calibri" pitchFamily="34" charset="0"/>
                <a:ea typeface="SimSun" pitchFamily="2" charset="-122"/>
                <a:cs typeface="Calibri" pitchFamily="34" charset="0"/>
              </a:rPr>
            </a:br>
            <a:r>
              <a:rPr lang="en-US" altLang="zh-CN" sz="1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tissutale libera elevate quantità di sostanza P nello spazio sinaptico midollare.</a:t>
            </a:r>
          </a:p>
        </p:txBody>
      </p:sp>
      <p:sp>
        <p:nvSpPr>
          <p:cNvPr id="183" name="TextBox 183"/>
          <p:cNvSpPr txBox="1"/>
          <p:nvPr/>
        </p:nvSpPr>
        <p:spPr>
          <a:xfrm>
            <a:off x="549275" y="3479800"/>
            <a:ext cx="44450" cy="1079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00" spc="-5" dirty="0">
                <a:solidFill>
                  <a:srgbClr val="000000"/>
                </a:solidFill>
                <a:latin typeface="Arial"/>
                <a:ea typeface="Arial"/>
                <a:cs typeface="+mn-cs"/>
              </a:rPr>
              <a:t>•</a:t>
            </a:r>
          </a:p>
        </p:txBody>
      </p:sp>
      <p:sp>
        <p:nvSpPr>
          <p:cNvPr id="265222" name="TextBox 184"/>
          <p:cNvSpPr txBox="1">
            <a:spLocks noChangeArrowheads="1"/>
          </p:cNvSpPr>
          <p:nvPr/>
        </p:nvSpPr>
        <p:spPr bwMode="auto">
          <a:xfrm>
            <a:off x="890588" y="3392488"/>
            <a:ext cx="253365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/>
            <a:r>
              <a:rPr lang="en-US" altLang="zh-CN" sz="1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tal modo si rendono attivi alcuni recettori“silenti” sulla membrana post-sinaptica (</a:t>
            </a:r>
            <a:r>
              <a:rPr lang="en-US" altLang="zh-CN" sz="16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NMDA, AMPA , metabotrobico</a:t>
            </a:r>
            <a:r>
              <a:rPr lang="en-US" altLang="zh-CN" sz="1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che, una volta eccitati, ne inducono la depolarizzazione attraverso l’entrata di calcio nella cellula. Ne risulta una ipereccitabilità del secondo neurone nocicettivo.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TextBox 185"/>
          <p:cNvSpPr txBox="1">
            <a:spLocks noChangeArrowheads="1"/>
          </p:cNvSpPr>
          <p:nvPr/>
        </p:nvSpPr>
        <p:spPr bwMode="auto">
          <a:xfrm>
            <a:off x="92075" y="598488"/>
            <a:ext cx="7391400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4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SEGNI DI IPERSENSIBILIZZAZIONE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65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2800">
                <a:solidFill>
                  <a:srgbClr val="000000"/>
                </a:solidFill>
                <a:cs typeface="Calibri" pitchFamily="34" charset="0"/>
              </a:rPr>
              <a:t>•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ALLODINIE?</a:t>
            </a:r>
          </a:p>
          <a:p>
            <a:pPr>
              <a:lnSpc>
                <a:spcPts val="888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200">
                <a:solidFill>
                  <a:srgbClr val="001E5E"/>
                </a:solidFill>
                <a:cs typeface="Calibri" pitchFamily="34" charset="0"/>
              </a:rPr>
              <a:t>•   </a:t>
            </a:r>
            <a:r>
              <a:rPr lang="en-US" altLang="zh-CN" sz="2800" b="1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Allodinie</a:t>
            </a:r>
            <a:r>
              <a:rPr lang="en-US" altLang="zh-CN" sz="2800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(sente dolore</a:t>
            </a:r>
            <a:r>
              <a:rPr lang="en-US" altLang="zh-CN" sz="2800" b="1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allo sfioramento</a:t>
            </a:r>
          </a:p>
          <a:p>
            <a:pPr>
              <a:lnSpc>
                <a:spcPts val="663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200">
                <a:solidFill>
                  <a:srgbClr val="001E5E"/>
                </a:solidFill>
                <a:cs typeface="Calibri" pitchFamily="34" charset="0"/>
              </a:rPr>
              <a:t>•   </a:t>
            </a:r>
            <a:r>
              <a:rPr lang="en-US" altLang="zh-CN" sz="2800" b="1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Allodinie alla pressione</a:t>
            </a:r>
          </a:p>
          <a:p>
            <a:pPr>
              <a:lnSpc>
                <a:spcPts val="65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200">
                <a:solidFill>
                  <a:srgbClr val="001E5E"/>
                </a:solidFill>
                <a:cs typeface="Calibri" pitchFamily="34" charset="0"/>
              </a:rPr>
              <a:t>•   </a:t>
            </a:r>
            <a:r>
              <a:rPr lang="en-US" altLang="zh-CN" sz="2800" b="1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Allodinie al movimento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TextBox 191"/>
          <p:cNvSpPr txBox="1">
            <a:spLocks noChangeArrowheads="1"/>
          </p:cNvSpPr>
          <p:nvPr/>
        </p:nvSpPr>
        <p:spPr bwMode="auto">
          <a:xfrm>
            <a:off x="236538" y="474663"/>
            <a:ext cx="8294687" cy="616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4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Dolore neuropatico in quali soggetti?</a:t>
            </a:r>
          </a:p>
          <a:p>
            <a:pPr>
              <a:spcBef>
                <a:spcPts val="225"/>
              </a:spcBef>
            </a:pPr>
            <a:r>
              <a:rPr lang="en-US" altLang="zh-CN" sz="1100">
                <a:solidFill>
                  <a:srgbClr val="000000"/>
                </a:solidFill>
                <a:cs typeface="Calibri" pitchFamily="34" charset="0"/>
              </a:rPr>
              <a:t>•	</a:t>
            </a: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37% dei pazienti con low back pain cronico</a:t>
            </a:r>
          </a:p>
          <a:p>
            <a:pPr>
              <a:lnSpc>
                <a:spcPts val="187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100">
                <a:solidFill>
                  <a:srgbClr val="000000"/>
                </a:solidFill>
                <a:cs typeface="Calibri" pitchFamily="34" charset="0"/>
              </a:rPr>
              <a:t>•	</a:t>
            </a: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11-26% dei pazienti con diabete di tipo 2 sviluppa una</a:t>
            </a:r>
          </a:p>
          <a:p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neuropatia periferica dolorosa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63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100">
                <a:solidFill>
                  <a:srgbClr val="000000"/>
                </a:solidFill>
                <a:cs typeface="Calibri" pitchFamily="34" charset="0"/>
              </a:rPr>
              <a:t>•	</a:t>
            </a: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33% dei pazienti con cancro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113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100">
                <a:solidFill>
                  <a:srgbClr val="000000"/>
                </a:solidFill>
                <a:cs typeface="Calibri" pitchFamily="34" charset="0"/>
              </a:rPr>
              <a:t>•	</a:t>
            </a: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8% dei pazienti con ictus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113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100">
                <a:solidFill>
                  <a:srgbClr val="000000"/>
                </a:solidFill>
                <a:cs typeface="Calibri" pitchFamily="34" charset="0"/>
              </a:rPr>
              <a:t>•	</a:t>
            </a: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35-55% dei pazienti con HIV</a:t>
            </a:r>
          </a:p>
          <a:p>
            <a:pPr>
              <a:lnSpc>
                <a:spcPts val="187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100">
                <a:solidFill>
                  <a:srgbClr val="000000"/>
                </a:solidFill>
                <a:cs typeface="Calibri" pitchFamily="34" charset="0"/>
              </a:rPr>
              <a:t>•	</a:t>
            </a: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7-27% dei pazienti con herpes zoster sviluppa una nevralgia</a:t>
            </a:r>
          </a:p>
          <a:p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posterpetica.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63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100">
                <a:solidFill>
                  <a:srgbClr val="000000"/>
                </a:solidFill>
                <a:cs typeface="Calibri" pitchFamily="34" charset="0"/>
              </a:rPr>
              <a:t>•	</a:t>
            </a: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75% dei pazienti con lesione midollare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113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100">
                <a:solidFill>
                  <a:srgbClr val="000000"/>
                </a:solidFill>
                <a:cs typeface="Calibri" pitchFamily="34" charset="0"/>
              </a:rPr>
              <a:t>•	</a:t>
            </a: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55% dei pazienti con sclerosi multipla.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TextBox 192"/>
          <p:cNvSpPr txBox="1">
            <a:spLocks noChangeArrowheads="1"/>
          </p:cNvSpPr>
          <p:nvPr/>
        </p:nvSpPr>
        <p:spPr bwMode="auto">
          <a:xfrm>
            <a:off x="549275" y="527050"/>
            <a:ext cx="80930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ct val="96000"/>
              </a:lnSpc>
            </a:pPr>
            <a:r>
              <a:rPr lang="en-US" altLang="zh-CN" sz="3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Mal di schiena( low back pain) è il dolore più frequente nell’ambulatorio del MMG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5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100">
                <a:solidFill>
                  <a:srgbClr val="435269"/>
                </a:solidFill>
                <a:cs typeface="Calibri" pitchFamily="34" charset="0"/>
              </a:rPr>
              <a:t>•	</a:t>
            </a:r>
            <a:r>
              <a:rPr lang="en-US" altLang="zh-CN" sz="2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Nei paesi industrializzati, la prevalenza nel corso della vita</a:t>
            </a:r>
          </a:p>
          <a:p>
            <a:pPr hangingPunct="0">
              <a:lnSpc>
                <a:spcPct val="95000"/>
              </a:lnSpc>
            </a:pPr>
            <a:r>
              <a:rPr lang="en-US" altLang="zh-CN" sz="2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e’ stimata  al 60- 70%, con picchi tra i 35 ed i 55 anni di </a:t>
            </a:r>
            <a:r>
              <a:rPr lang="it-IT">
                <a:latin typeface="Calibri" pitchFamily="34" charset="0"/>
                <a:ea typeface="SimSun" pitchFamily="2" charset="-122"/>
                <a:cs typeface="Calibri" pitchFamily="34" charset="0"/>
              </a:rPr>
              <a:t/>
            </a:r>
            <a:br>
              <a:rPr lang="it-IT">
                <a:latin typeface="Calibri" pitchFamily="34" charset="0"/>
                <a:ea typeface="SimSun" pitchFamily="2" charset="-122"/>
                <a:cs typeface="Calibri" pitchFamily="34" charset="0"/>
              </a:rPr>
            </a:br>
            <a:r>
              <a:rPr lang="en-US" altLang="zh-CN" sz="2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età (nel periodo di un anno la prevalenza e’ circa 15-45%).</a:t>
            </a:r>
          </a:p>
          <a:p>
            <a:pPr>
              <a:lnSpc>
                <a:spcPts val="175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100">
                <a:solidFill>
                  <a:srgbClr val="435269"/>
                </a:solidFill>
                <a:cs typeface="Calibri" pitchFamily="34" charset="0"/>
              </a:rPr>
              <a:t>•	</a:t>
            </a:r>
            <a:r>
              <a:rPr lang="en-US" altLang="zh-CN" sz="2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MG secondo studi diversi 2 prestazioni/die a</a:t>
            </a:r>
          </a:p>
          <a:p>
            <a:r>
              <a:rPr lang="en-US" altLang="zh-CN" sz="2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3,5/settimana</a:t>
            </a:r>
          </a:p>
          <a:p>
            <a:pPr>
              <a:lnSpc>
                <a:spcPts val="177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100">
                <a:solidFill>
                  <a:srgbClr val="435269"/>
                </a:solidFill>
                <a:cs typeface="Calibri" pitchFamily="34" charset="0"/>
              </a:rPr>
              <a:t>•	</a:t>
            </a:r>
            <a:r>
              <a:rPr lang="en-US" altLang="zh-CN" sz="2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Elevato rischio per la salute bio-psico-sociale anche a</a:t>
            </a:r>
          </a:p>
          <a:p>
            <a:r>
              <a:rPr lang="en-US" altLang="zh-CN" sz="2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lungo termine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2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100">
                <a:solidFill>
                  <a:srgbClr val="435269"/>
                </a:solidFill>
                <a:cs typeface="Calibri" pitchFamily="34" charset="0"/>
              </a:rPr>
              <a:t>•	</a:t>
            </a:r>
            <a:r>
              <a:rPr lang="en-US" altLang="zh-CN" sz="2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frequente causa di assenza dal lavoro ed ha perciò</a:t>
            </a:r>
          </a:p>
          <a:p>
            <a:r>
              <a:rPr lang="en-US" altLang="zh-CN" sz="2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un'elevata incidenza socio-economica.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3" name="Picture 19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3268663"/>
            <a:ext cx="8024812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9314" name="TextBox 194"/>
          <p:cNvSpPr txBox="1">
            <a:spLocks noChangeArrowheads="1"/>
          </p:cNvSpPr>
          <p:nvPr/>
        </p:nvSpPr>
        <p:spPr bwMode="auto">
          <a:xfrm>
            <a:off x="547688" y="455613"/>
            <a:ext cx="7953375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4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Mal di schiena/Lombalgia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738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hangingPunct="0">
              <a:lnSpc>
                <a:spcPct val="95000"/>
              </a:lnSpc>
            </a:pP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 low back pain viene definito come sindrome dolorosa localizzata nella regione lombare (spazio tra la dodicesima costa e il solco gluteo) con o senza proiezione del dolore agli arti inferiori. ( dolore nocicettivo +dolore neuropatico con o senza sensibilizzazione spinale)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Freeform 195"/>
          <p:cNvSpPr/>
          <p:nvPr/>
        </p:nvSpPr>
        <p:spPr>
          <a:xfrm>
            <a:off x="547688" y="4129088"/>
            <a:ext cx="5319712" cy="36512"/>
          </a:xfrm>
          <a:custGeom>
            <a:avLst/>
            <a:gdLst>
              <a:gd name="connsiteX0" fmla="*/ 1358 w 5320029"/>
              <a:gd name="connsiteY0" fmla="*/ 16510 h 36829"/>
              <a:gd name="connsiteX1" fmla="*/ 5318594 w 5320029"/>
              <a:gd name="connsiteY1" fmla="*/ 16510 h 3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20029" h="36829">
                <a:moveTo>
                  <a:pt x="1358" y="16510"/>
                </a:moveTo>
                <a:lnTo>
                  <a:pt x="5318594" y="16510"/>
                </a:lnTo>
              </a:path>
            </a:pathLst>
          </a:custGeom>
          <a:ln w="22859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0338" name="TextBox 196"/>
          <p:cNvSpPr txBox="1">
            <a:spLocks noChangeArrowheads="1"/>
          </p:cNvSpPr>
          <p:nvPr/>
        </p:nvSpPr>
        <p:spPr bwMode="auto">
          <a:xfrm>
            <a:off x="549275" y="455613"/>
            <a:ext cx="7951788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4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VALUTAZIONE CLINICA:triage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163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hangingPunct="0">
              <a:lnSpc>
                <a:spcPct val="113000"/>
              </a:lnSpc>
            </a:pP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 la maggior parte dei pazienti con lombalgia acuta è sufficiente una</a:t>
            </a:r>
          </a:p>
          <a:p>
            <a:pPr>
              <a:lnSpc>
                <a:spcPts val="185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2800" b="1" i="1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anamnesi accurata e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63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Sintetico ma accurato  esame clinico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82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1200">
                <a:solidFill>
                  <a:srgbClr val="435269"/>
                </a:solidFill>
                <a:cs typeface="Calibri" pitchFamily="34" charset="0"/>
              </a:rPr>
              <a:t>•	</a:t>
            </a: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EUROPEAN GUIDELINES FOR THE MANAGEMENT OF ACUTE</a:t>
            </a:r>
          </a:p>
          <a:p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NON SPECIFIC LOW BACK PAIN IN PRIMARY CARE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CasellaDiTesto 1"/>
          <p:cNvSpPr txBox="1">
            <a:spLocks noChangeArrowheads="1"/>
          </p:cNvSpPr>
          <p:nvPr/>
        </p:nvSpPr>
        <p:spPr bwMode="auto">
          <a:xfrm>
            <a:off x="196850" y="79375"/>
            <a:ext cx="9072563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5000" rIns="90000" bIns="45000" anchor="ctr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4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Il Medico di Medicina Generale</a:t>
            </a:r>
            <a:br>
              <a:rPr lang="it-IT" sz="44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</a:br>
            <a:r>
              <a:rPr lang="it-IT" sz="44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e il dolore cronico</a:t>
            </a:r>
          </a:p>
        </p:txBody>
      </p:sp>
      <p:sp>
        <p:nvSpPr>
          <p:cNvPr id="76802" name="CasellaDiTesto 2"/>
          <p:cNvSpPr txBox="1">
            <a:spLocks noChangeArrowheads="1"/>
          </p:cNvSpPr>
          <p:nvPr/>
        </p:nvSpPr>
        <p:spPr bwMode="auto">
          <a:xfrm>
            <a:off x="196850" y="1630363"/>
            <a:ext cx="9072563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5000" rIns="90000" bIns="45000"/>
          <a:lstStyle/>
          <a:p>
            <a:pPr>
              <a:spcAft>
                <a:spcPts val="1413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3200">
              <a:solidFill>
                <a:srgbClr val="000000"/>
              </a:solidFill>
              <a:latin typeface="Liberation Sans"/>
              <a:ea typeface="Microsoft YaHei" pitchFamily="34" charset="-122"/>
              <a:cs typeface="Mangal"/>
            </a:endParaRPr>
          </a:p>
          <a:p>
            <a:pPr>
              <a:spcAft>
                <a:spcPts val="1413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3200">
              <a:solidFill>
                <a:srgbClr val="000000"/>
              </a:solidFill>
              <a:latin typeface="Liberation Sans"/>
              <a:ea typeface="Microsoft YaHei" pitchFamily="34" charset="-122"/>
              <a:cs typeface="Mangal"/>
            </a:endParaRP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Come affrontarlo correttamente ?</a:t>
            </a: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3200">
              <a:solidFill>
                <a:srgbClr val="000000"/>
              </a:solidFill>
              <a:latin typeface="Liberation Sans"/>
              <a:ea typeface="Microsoft YaHei" pitchFamily="34" charset="-122"/>
              <a:cs typeface="Mangal"/>
            </a:endParaRP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Cosa fare , come e in quale ordine ?</a:t>
            </a: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3200">
              <a:solidFill>
                <a:srgbClr val="000000"/>
              </a:solidFill>
              <a:latin typeface="Liberation Sans"/>
              <a:ea typeface="Microsoft YaHei" pitchFamily="34" charset="-122"/>
              <a:cs typeface="Mangal"/>
            </a:endParaRP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Quali obiettivi ?</a:t>
            </a: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3200">
              <a:solidFill>
                <a:srgbClr val="000000"/>
              </a:solidFill>
              <a:latin typeface="Liberation Sans"/>
              <a:ea typeface="Microsoft YaHei" pitchFamily="34" charset="-122"/>
              <a:cs typeface="Mangal"/>
            </a:endParaRP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3200">
              <a:solidFill>
                <a:srgbClr val="000000"/>
              </a:solidFill>
              <a:latin typeface="Liberation Sans"/>
              <a:ea typeface="Microsoft YaHei" pitchFamily="34" charset="-122"/>
              <a:cs typeface="Mangal"/>
            </a:endParaRPr>
          </a:p>
        </p:txBody>
      </p:sp>
      <p:pic>
        <p:nvPicPr>
          <p:cNvPr id="76803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2925" y="1373188"/>
            <a:ext cx="25050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Freeform 197"/>
          <p:cNvSpPr/>
          <p:nvPr/>
        </p:nvSpPr>
        <p:spPr>
          <a:xfrm>
            <a:off x="450850" y="260350"/>
            <a:ext cx="8235950" cy="1149350"/>
          </a:xfrm>
          <a:custGeom>
            <a:avLst/>
            <a:gdLst>
              <a:gd name="connsiteX0" fmla="*/ 6350 w 8235950"/>
              <a:gd name="connsiteY0" fmla="*/ 1157351 h 1149350"/>
              <a:gd name="connsiteX1" fmla="*/ 8235950 w 8235950"/>
              <a:gd name="connsiteY1" fmla="*/ 1157351 h 1149350"/>
              <a:gd name="connsiteX2" fmla="*/ 8235950 w 8235950"/>
              <a:gd name="connsiteY2" fmla="*/ 14351 h 1149350"/>
              <a:gd name="connsiteX3" fmla="*/ 6350 w 8235950"/>
              <a:gd name="connsiteY3" fmla="*/ 14351 h 1149350"/>
              <a:gd name="connsiteX4" fmla="*/ 6350 w 8235950"/>
              <a:gd name="connsiteY4" fmla="*/ 1157351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5950" h="1149350">
                <a:moveTo>
                  <a:pt x="6350" y="1157351"/>
                </a:moveTo>
                <a:lnTo>
                  <a:pt x="8235950" y="1157351"/>
                </a:lnTo>
                <a:lnTo>
                  <a:pt x="8235950" y="14351"/>
                </a:lnTo>
                <a:lnTo>
                  <a:pt x="6350" y="14351"/>
                </a:lnTo>
                <a:lnTo>
                  <a:pt x="6350" y="1157351"/>
                </a:lnTo>
                <a:close/>
              </a:path>
            </a:pathLst>
          </a:custGeom>
          <a:solidFill>
            <a:srgbClr val="FEFE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8" name="Freeform 198"/>
          <p:cNvSpPr/>
          <p:nvPr/>
        </p:nvSpPr>
        <p:spPr>
          <a:xfrm>
            <a:off x="444500" y="254000"/>
            <a:ext cx="8242300" cy="1155700"/>
          </a:xfrm>
          <a:custGeom>
            <a:avLst/>
            <a:gdLst>
              <a:gd name="connsiteX0" fmla="*/ 12780 w 8242379"/>
              <a:gd name="connsiteY0" fmla="*/ 1163781 h 1155780"/>
              <a:gd name="connsiteX1" fmla="*/ 8242379 w 8242379"/>
              <a:gd name="connsiteY1" fmla="*/ 1163781 h 1155780"/>
              <a:gd name="connsiteX2" fmla="*/ 8242379 w 8242379"/>
              <a:gd name="connsiteY2" fmla="*/ 20781 h 1155780"/>
              <a:gd name="connsiteX3" fmla="*/ 12780 w 8242379"/>
              <a:gd name="connsiteY3" fmla="*/ 20781 h 1155780"/>
              <a:gd name="connsiteX4" fmla="*/ 12780 w 8242379"/>
              <a:gd name="connsiteY4" fmla="*/ 1163781 h 115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2379" h="1155780">
                <a:moveTo>
                  <a:pt x="12780" y="1163781"/>
                </a:moveTo>
                <a:lnTo>
                  <a:pt x="8242379" y="1163781"/>
                </a:lnTo>
                <a:lnTo>
                  <a:pt x="8242379" y="20781"/>
                </a:lnTo>
                <a:lnTo>
                  <a:pt x="12780" y="20781"/>
                </a:lnTo>
                <a:lnTo>
                  <a:pt x="12780" y="1163781"/>
                </a:lnTo>
                <a:close/>
              </a:path>
            </a:pathLst>
          </a:custGeom>
          <a:solidFill>
            <a:srgbClr val="00002B">
              <a:alpha val="0"/>
            </a:srgbClr>
          </a:solidFill>
          <a:ln w="25560">
            <a:solidFill>
              <a:srgbClr val="385E8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9" name="Freeform 199"/>
          <p:cNvSpPr/>
          <p:nvPr/>
        </p:nvSpPr>
        <p:spPr>
          <a:xfrm>
            <a:off x="444500" y="1587500"/>
            <a:ext cx="8229600" cy="1193800"/>
          </a:xfrm>
          <a:custGeom>
            <a:avLst/>
            <a:gdLst>
              <a:gd name="connsiteX0" fmla="*/ 23892 w 8229679"/>
              <a:gd name="connsiteY0" fmla="*/ 1193880 h 1193880"/>
              <a:gd name="connsiteX1" fmla="*/ 8242316 w 8229679"/>
              <a:gd name="connsiteY1" fmla="*/ 1193880 h 1193880"/>
              <a:gd name="connsiteX2" fmla="*/ 8242316 w 8229679"/>
              <a:gd name="connsiteY2" fmla="*/ 12780 h 1193880"/>
              <a:gd name="connsiteX3" fmla="*/ 23892 w 8229679"/>
              <a:gd name="connsiteY3" fmla="*/ 12780 h 1193880"/>
              <a:gd name="connsiteX4" fmla="*/ 23892 w 8229679"/>
              <a:gd name="connsiteY4" fmla="*/ 1193880 h 119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79" h="1193880">
                <a:moveTo>
                  <a:pt x="23892" y="1193880"/>
                </a:moveTo>
                <a:lnTo>
                  <a:pt x="8242316" y="1193880"/>
                </a:lnTo>
                <a:lnTo>
                  <a:pt x="8242316" y="12780"/>
                </a:lnTo>
                <a:lnTo>
                  <a:pt x="23892" y="12780"/>
                </a:lnTo>
                <a:lnTo>
                  <a:pt x="23892" y="1193880"/>
                </a:lnTo>
                <a:close/>
              </a:path>
            </a:pathLst>
          </a:custGeom>
          <a:solidFill>
            <a:srgbClr val="C4D8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0" name="Freeform 200"/>
          <p:cNvSpPr/>
          <p:nvPr/>
        </p:nvSpPr>
        <p:spPr>
          <a:xfrm>
            <a:off x="444500" y="1587500"/>
            <a:ext cx="8229600" cy="1193800"/>
          </a:xfrm>
          <a:custGeom>
            <a:avLst/>
            <a:gdLst>
              <a:gd name="connsiteX0" fmla="*/ 23892 w 8229679"/>
              <a:gd name="connsiteY0" fmla="*/ 1193880 h 1193880"/>
              <a:gd name="connsiteX1" fmla="*/ 8242316 w 8229679"/>
              <a:gd name="connsiteY1" fmla="*/ 1193880 h 1193880"/>
              <a:gd name="connsiteX2" fmla="*/ 8242316 w 8229679"/>
              <a:gd name="connsiteY2" fmla="*/ 12780 h 1193880"/>
              <a:gd name="connsiteX3" fmla="*/ 23892 w 8229679"/>
              <a:gd name="connsiteY3" fmla="*/ 12780 h 1193880"/>
              <a:gd name="connsiteX4" fmla="*/ 23892 w 8229679"/>
              <a:gd name="connsiteY4" fmla="*/ 1193880 h 119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79" h="1193880">
                <a:moveTo>
                  <a:pt x="23892" y="1193880"/>
                </a:moveTo>
                <a:lnTo>
                  <a:pt x="8242316" y="1193880"/>
                </a:lnTo>
                <a:lnTo>
                  <a:pt x="8242316" y="12780"/>
                </a:lnTo>
                <a:lnTo>
                  <a:pt x="23892" y="12780"/>
                </a:lnTo>
                <a:lnTo>
                  <a:pt x="23892" y="119388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560">
            <a:solidFill>
              <a:srgbClr val="385E8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1" name="Freeform 201"/>
          <p:cNvSpPr/>
          <p:nvPr/>
        </p:nvSpPr>
        <p:spPr>
          <a:xfrm>
            <a:off x="203200" y="2844800"/>
            <a:ext cx="8585200" cy="2679700"/>
          </a:xfrm>
          <a:custGeom>
            <a:avLst/>
            <a:gdLst>
              <a:gd name="connsiteX0" fmla="*/ 21581 w 8585279"/>
              <a:gd name="connsiteY0" fmla="*/ 465154 h 2679780"/>
              <a:gd name="connsiteX1" fmla="*/ 465560 w 8585279"/>
              <a:gd name="connsiteY1" fmla="*/ 21162 h 2679780"/>
              <a:gd name="connsiteX2" fmla="*/ 8146875 w 8585279"/>
              <a:gd name="connsiteY2" fmla="*/ 21162 h 2679780"/>
              <a:gd name="connsiteX3" fmla="*/ 8590867 w 8585279"/>
              <a:gd name="connsiteY3" fmla="*/ 465154 h 2679780"/>
              <a:gd name="connsiteX4" fmla="*/ 8590867 w 8585279"/>
              <a:gd name="connsiteY4" fmla="*/ 2240995 h 2679780"/>
              <a:gd name="connsiteX5" fmla="*/ 8146875 w 8585279"/>
              <a:gd name="connsiteY5" fmla="*/ 2684987 h 2679780"/>
              <a:gd name="connsiteX6" fmla="*/ 465560 w 8585279"/>
              <a:gd name="connsiteY6" fmla="*/ 2684987 h 2679780"/>
              <a:gd name="connsiteX7" fmla="*/ 21581 w 8585279"/>
              <a:gd name="connsiteY7" fmla="*/ 2240995 h 2679780"/>
              <a:gd name="connsiteX8" fmla="*/ 21581 w 8585279"/>
              <a:gd name="connsiteY8" fmla="*/ 465154 h 267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5279" h="2679780">
                <a:moveTo>
                  <a:pt x="21581" y="465154"/>
                </a:moveTo>
                <a:cubicBezTo>
                  <a:pt x="21581" y="219917"/>
                  <a:pt x="220361" y="21162"/>
                  <a:pt x="465560" y="21162"/>
                </a:cubicBezTo>
                <a:lnTo>
                  <a:pt x="8146875" y="21162"/>
                </a:lnTo>
                <a:cubicBezTo>
                  <a:pt x="8392112" y="21162"/>
                  <a:pt x="8590867" y="219917"/>
                  <a:pt x="8590867" y="465154"/>
                </a:cubicBezTo>
                <a:lnTo>
                  <a:pt x="8590867" y="2240995"/>
                </a:lnTo>
                <a:cubicBezTo>
                  <a:pt x="8590867" y="2486232"/>
                  <a:pt x="8392112" y="2684987"/>
                  <a:pt x="8146875" y="2684987"/>
                </a:cubicBezTo>
                <a:lnTo>
                  <a:pt x="465560" y="2684987"/>
                </a:lnTo>
                <a:cubicBezTo>
                  <a:pt x="220361" y="2684987"/>
                  <a:pt x="21581" y="2486232"/>
                  <a:pt x="21581" y="2240995"/>
                </a:cubicBezTo>
                <a:lnTo>
                  <a:pt x="21581" y="465154"/>
                </a:lnTo>
                <a:close/>
              </a:path>
            </a:pathLst>
          </a:custGeom>
          <a:solidFill>
            <a:srgbClr val="F0DBD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2" name="Freeform 202"/>
          <p:cNvSpPr/>
          <p:nvPr/>
        </p:nvSpPr>
        <p:spPr>
          <a:xfrm>
            <a:off x="203200" y="2844800"/>
            <a:ext cx="8585200" cy="2679700"/>
          </a:xfrm>
          <a:custGeom>
            <a:avLst/>
            <a:gdLst>
              <a:gd name="connsiteX0" fmla="*/ 21581 w 8585279"/>
              <a:gd name="connsiteY0" fmla="*/ 465154 h 2679780"/>
              <a:gd name="connsiteX1" fmla="*/ 465560 w 8585279"/>
              <a:gd name="connsiteY1" fmla="*/ 21162 h 2679780"/>
              <a:gd name="connsiteX2" fmla="*/ 8146875 w 8585279"/>
              <a:gd name="connsiteY2" fmla="*/ 21162 h 2679780"/>
              <a:gd name="connsiteX3" fmla="*/ 8590867 w 8585279"/>
              <a:gd name="connsiteY3" fmla="*/ 465154 h 2679780"/>
              <a:gd name="connsiteX4" fmla="*/ 8590867 w 8585279"/>
              <a:gd name="connsiteY4" fmla="*/ 2240995 h 2679780"/>
              <a:gd name="connsiteX5" fmla="*/ 8146875 w 8585279"/>
              <a:gd name="connsiteY5" fmla="*/ 2684987 h 2679780"/>
              <a:gd name="connsiteX6" fmla="*/ 465560 w 8585279"/>
              <a:gd name="connsiteY6" fmla="*/ 2684987 h 2679780"/>
              <a:gd name="connsiteX7" fmla="*/ 21581 w 8585279"/>
              <a:gd name="connsiteY7" fmla="*/ 2240995 h 2679780"/>
              <a:gd name="connsiteX8" fmla="*/ 21581 w 8585279"/>
              <a:gd name="connsiteY8" fmla="*/ 465154 h 267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5279" h="2679780">
                <a:moveTo>
                  <a:pt x="21581" y="465154"/>
                </a:moveTo>
                <a:cubicBezTo>
                  <a:pt x="21581" y="219917"/>
                  <a:pt x="220361" y="21162"/>
                  <a:pt x="465560" y="21162"/>
                </a:cubicBezTo>
                <a:lnTo>
                  <a:pt x="8146875" y="21162"/>
                </a:lnTo>
                <a:cubicBezTo>
                  <a:pt x="8392112" y="21162"/>
                  <a:pt x="8590867" y="219917"/>
                  <a:pt x="8590867" y="465154"/>
                </a:cubicBezTo>
                <a:lnTo>
                  <a:pt x="8590867" y="2240995"/>
                </a:lnTo>
                <a:cubicBezTo>
                  <a:pt x="8590867" y="2486232"/>
                  <a:pt x="8392112" y="2684987"/>
                  <a:pt x="8146875" y="2684987"/>
                </a:cubicBezTo>
                <a:lnTo>
                  <a:pt x="465560" y="2684987"/>
                </a:lnTo>
                <a:cubicBezTo>
                  <a:pt x="220361" y="2684987"/>
                  <a:pt x="21581" y="2486232"/>
                  <a:pt x="21581" y="2240995"/>
                </a:cubicBezTo>
                <a:lnTo>
                  <a:pt x="21581" y="465154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560">
            <a:solidFill>
              <a:srgbClr val="385E8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3" name="Freeform 203"/>
          <p:cNvSpPr/>
          <p:nvPr/>
        </p:nvSpPr>
        <p:spPr>
          <a:xfrm>
            <a:off x="6743700" y="3162300"/>
            <a:ext cx="1955800" cy="660400"/>
          </a:xfrm>
          <a:custGeom>
            <a:avLst/>
            <a:gdLst>
              <a:gd name="connsiteX0" fmla="*/ 22431 w 1955880"/>
              <a:gd name="connsiteY0" fmla="*/ 125683 h 660480"/>
              <a:gd name="connsiteX1" fmla="*/ 130381 w 1955880"/>
              <a:gd name="connsiteY1" fmla="*/ 17733 h 660480"/>
              <a:gd name="connsiteX2" fmla="*/ 1859233 w 1955880"/>
              <a:gd name="connsiteY2" fmla="*/ 17733 h 660480"/>
              <a:gd name="connsiteX3" fmla="*/ 1967183 w 1955880"/>
              <a:gd name="connsiteY3" fmla="*/ 125683 h 660480"/>
              <a:gd name="connsiteX4" fmla="*/ 1967183 w 1955880"/>
              <a:gd name="connsiteY4" fmla="*/ 557483 h 660480"/>
              <a:gd name="connsiteX5" fmla="*/ 1859233 w 1955880"/>
              <a:gd name="connsiteY5" fmla="*/ 665433 h 660480"/>
              <a:gd name="connsiteX6" fmla="*/ 130381 w 1955880"/>
              <a:gd name="connsiteY6" fmla="*/ 665433 h 660480"/>
              <a:gd name="connsiteX7" fmla="*/ 22431 w 1955880"/>
              <a:gd name="connsiteY7" fmla="*/ 557483 h 660480"/>
              <a:gd name="connsiteX8" fmla="*/ 22431 w 1955880"/>
              <a:gd name="connsiteY8" fmla="*/ 125683 h 66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5880" h="660480">
                <a:moveTo>
                  <a:pt x="22431" y="125683"/>
                </a:moveTo>
                <a:cubicBezTo>
                  <a:pt x="22431" y="65993"/>
                  <a:pt x="70818" y="17733"/>
                  <a:pt x="130381" y="17733"/>
                </a:cubicBezTo>
                <a:lnTo>
                  <a:pt x="1859233" y="17733"/>
                </a:lnTo>
                <a:cubicBezTo>
                  <a:pt x="1918796" y="17733"/>
                  <a:pt x="1967183" y="65993"/>
                  <a:pt x="1967183" y="125683"/>
                </a:cubicBezTo>
                <a:lnTo>
                  <a:pt x="1967183" y="557483"/>
                </a:lnTo>
                <a:cubicBezTo>
                  <a:pt x="1967183" y="617046"/>
                  <a:pt x="1918796" y="665433"/>
                  <a:pt x="1859233" y="665433"/>
                </a:cubicBezTo>
                <a:lnTo>
                  <a:pt x="130381" y="665433"/>
                </a:lnTo>
                <a:cubicBezTo>
                  <a:pt x="70818" y="665433"/>
                  <a:pt x="22431" y="617046"/>
                  <a:pt x="22431" y="557483"/>
                </a:cubicBezTo>
                <a:lnTo>
                  <a:pt x="22431" y="125683"/>
                </a:lnTo>
                <a:close/>
              </a:path>
            </a:pathLst>
          </a:custGeom>
          <a:solidFill>
            <a:srgbClr val="B2A0C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" name="Freeform 204"/>
          <p:cNvSpPr/>
          <p:nvPr/>
        </p:nvSpPr>
        <p:spPr>
          <a:xfrm>
            <a:off x="6743700" y="3162300"/>
            <a:ext cx="1955800" cy="660400"/>
          </a:xfrm>
          <a:custGeom>
            <a:avLst/>
            <a:gdLst>
              <a:gd name="connsiteX0" fmla="*/ 22431 w 1955880"/>
              <a:gd name="connsiteY0" fmla="*/ 125683 h 660480"/>
              <a:gd name="connsiteX1" fmla="*/ 130381 w 1955880"/>
              <a:gd name="connsiteY1" fmla="*/ 17733 h 660480"/>
              <a:gd name="connsiteX2" fmla="*/ 1859233 w 1955880"/>
              <a:gd name="connsiteY2" fmla="*/ 17733 h 660480"/>
              <a:gd name="connsiteX3" fmla="*/ 1967183 w 1955880"/>
              <a:gd name="connsiteY3" fmla="*/ 125683 h 660480"/>
              <a:gd name="connsiteX4" fmla="*/ 1967183 w 1955880"/>
              <a:gd name="connsiteY4" fmla="*/ 557483 h 660480"/>
              <a:gd name="connsiteX5" fmla="*/ 1859233 w 1955880"/>
              <a:gd name="connsiteY5" fmla="*/ 665433 h 660480"/>
              <a:gd name="connsiteX6" fmla="*/ 130381 w 1955880"/>
              <a:gd name="connsiteY6" fmla="*/ 665433 h 660480"/>
              <a:gd name="connsiteX7" fmla="*/ 22431 w 1955880"/>
              <a:gd name="connsiteY7" fmla="*/ 557483 h 660480"/>
              <a:gd name="connsiteX8" fmla="*/ 22431 w 1955880"/>
              <a:gd name="connsiteY8" fmla="*/ 125683 h 66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5880" h="660480">
                <a:moveTo>
                  <a:pt x="22431" y="125683"/>
                </a:moveTo>
                <a:cubicBezTo>
                  <a:pt x="22431" y="65993"/>
                  <a:pt x="70818" y="17733"/>
                  <a:pt x="130381" y="17733"/>
                </a:cubicBezTo>
                <a:lnTo>
                  <a:pt x="1859233" y="17733"/>
                </a:lnTo>
                <a:cubicBezTo>
                  <a:pt x="1918796" y="17733"/>
                  <a:pt x="1967183" y="65993"/>
                  <a:pt x="1967183" y="125683"/>
                </a:cubicBezTo>
                <a:lnTo>
                  <a:pt x="1967183" y="557483"/>
                </a:lnTo>
                <a:cubicBezTo>
                  <a:pt x="1967183" y="617046"/>
                  <a:pt x="1918796" y="665433"/>
                  <a:pt x="1859233" y="665433"/>
                </a:cubicBezTo>
                <a:lnTo>
                  <a:pt x="130381" y="665433"/>
                </a:lnTo>
                <a:cubicBezTo>
                  <a:pt x="70818" y="665433"/>
                  <a:pt x="22431" y="617046"/>
                  <a:pt x="22431" y="557483"/>
                </a:cubicBezTo>
                <a:lnTo>
                  <a:pt x="22431" y="12568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560">
            <a:solidFill>
              <a:srgbClr val="385E8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1369" name="TextBox 205"/>
          <p:cNvSpPr txBox="1">
            <a:spLocks noChangeArrowheads="1"/>
          </p:cNvSpPr>
          <p:nvPr/>
        </p:nvSpPr>
        <p:spPr bwMode="auto">
          <a:xfrm>
            <a:off x="3571875" y="663575"/>
            <a:ext cx="20161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2800" b="1">
                <a:solidFill>
                  <a:srgbClr val="323D4F"/>
                </a:solidFill>
                <a:latin typeface="Calibri" pitchFamily="34" charset="0"/>
                <a:cs typeface="Calibri" pitchFamily="34" charset="0"/>
              </a:rPr>
              <a:t>mal di schiena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22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2800">
                <a:solidFill>
                  <a:srgbClr val="323D4F"/>
                </a:solidFill>
                <a:latin typeface="Calibri" pitchFamily="34" charset="0"/>
                <a:cs typeface="Calibri" pitchFamily="34" charset="0"/>
              </a:rPr>
              <a:t>MMG/CA</a:t>
            </a:r>
          </a:p>
        </p:txBody>
      </p:sp>
      <p:sp>
        <p:nvSpPr>
          <p:cNvPr id="271370" name="TextBox 206"/>
          <p:cNvSpPr txBox="1">
            <a:spLocks noChangeArrowheads="1"/>
          </p:cNvSpPr>
          <p:nvPr/>
        </p:nvSpPr>
        <p:spPr bwMode="auto">
          <a:xfrm>
            <a:off x="444500" y="3317875"/>
            <a:ext cx="6456363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ct val="95000"/>
              </a:lnSpc>
            </a:pPr>
            <a:r>
              <a:rPr lang="en-US" altLang="zh-CN" sz="2000" b="1">
                <a:solidFill>
                  <a:srgbClr val="323D4F"/>
                </a:solidFill>
                <a:latin typeface="Calibri" pitchFamily="34" charset="0"/>
                <a:cs typeface="Calibri" pitchFamily="34" charset="0"/>
              </a:rPr>
              <a:t>Dove è il dolore? </a:t>
            </a:r>
            <a:r>
              <a:rPr lang="it-IT">
                <a:latin typeface="Calibri" pitchFamily="34" charset="0"/>
                <a:ea typeface="SimSun" pitchFamily="2" charset="-122"/>
                <a:cs typeface="Calibri" pitchFamily="34" charset="0"/>
              </a:rPr>
              <a:t/>
            </a:r>
            <a:br>
              <a:rPr lang="it-IT">
                <a:latin typeface="Calibri" pitchFamily="34" charset="0"/>
                <a:ea typeface="SimSun" pitchFamily="2" charset="-122"/>
                <a:cs typeface="Calibri" pitchFamily="34" charset="0"/>
              </a:rPr>
            </a:br>
            <a:r>
              <a:rPr lang="en-US" altLang="zh-CN" sz="2000" b="1">
                <a:solidFill>
                  <a:srgbClr val="323D4F"/>
                </a:solidFill>
                <a:latin typeface="Calibri" pitchFamily="34" charset="0"/>
                <a:cs typeface="Calibri" pitchFamily="34" charset="0"/>
              </a:rPr>
              <a:t>Anamnesi dolore</a:t>
            </a:r>
          </a:p>
          <a:p>
            <a:pPr hangingPunct="0">
              <a:lnSpc>
                <a:spcPct val="95000"/>
              </a:lnSpc>
              <a:spcBef>
                <a:spcPts val="275"/>
              </a:spcBef>
            </a:pPr>
            <a:r>
              <a:rPr lang="en-US" altLang="zh-CN" sz="2000">
                <a:solidFill>
                  <a:srgbClr val="323D4F"/>
                </a:solidFill>
                <a:latin typeface="Calibri" pitchFamily="34" charset="0"/>
                <a:cs typeface="Calibri" pitchFamily="34" charset="0"/>
              </a:rPr>
              <a:t>Sono presenti elementi particolari a livello dell’area di dolore? Si evidenziano segni di deficit del sistema somato-sensoriale? Si evidenziano segni di ipersensibilizzazione spinale?</a:t>
            </a:r>
          </a:p>
          <a:p>
            <a:pPr>
              <a:spcBef>
                <a:spcPts val="175"/>
              </a:spcBef>
            </a:pPr>
            <a:r>
              <a:rPr lang="en-US" altLang="zh-CN" sz="2000">
                <a:solidFill>
                  <a:srgbClr val="323D4F"/>
                </a:solidFill>
                <a:latin typeface="Calibri" pitchFamily="34" charset="0"/>
                <a:cs typeface="Calibri" pitchFamily="34" charset="0"/>
              </a:rPr>
              <a:t>Si evidenziano incongruenze?</a:t>
            </a:r>
          </a:p>
        </p:txBody>
      </p:sp>
      <p:sp>
        <p:nvSpPr>
          <p:cNvPr id="207" name="TextBox 207"/>
          <p:cNvSpPr txBox="1"/>
          <p:nvPr/>
        </p:nvSpPr>
        <p:spPr>
          <a:xfrm>
            <a:off x="7081838" y="3249613"/>
            <a:ext cx="1328737" cy="5476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indent="23164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-15" dirty="0">
                <a:solidFill>
                  <a:srgbClr val="FEFEFE"/>
                </a:solidFill>
                <a:latin typeface="Calibri"/>
                <a:ea typeface="Calibri"/>
                <a:cs typeface="+mn-cs"/>
              </a:rPr>
              <a:t>MET</a:t>
            </a:r>
            <a:r>
              <a:rPr lang="en-US" altLang="zh-CN" spc="-10" dirty="0">
                <a:solidFill>
                  <a:srgbClr val="FEFEFE"/>
                </a:solidFill>
                <a:latin typeface="Calibri"/>
                <a:ea typeface="Calibri"/>
                <a:cs typeface="+mn-cs"/>
              </a:rPr>
              <a:t>ODO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-5" dirty="0">
                <a:solidFill>
                  <a:srgbClr val="FEFEFE"/>
                </a:solidFill>
                <a:latin typeface="Calibri"/>
                <a:ea typeface="Calibri"/>
                <a:cs typeface="+mn-cs"/>
              </a:rPr>
              <a:t>DIAGNOSTI</a:t>
            </a:r>
            <a:r>
              <a:rPr lang="en-US" altLang="zh-CN" dirty="0">
                <a:solidFill>
                  <a:srgbClr val="FEFEFE"/>
                </a:solidFill>
                <a:latin typeface="Calibri"/>
                <a:ea typeface="Calibri"/>
                <a:cs typeface="+mn-cs"/>
              </a:rPr>
              <a:t>CO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" name="Picture 24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463" y="4427538"/>
            <a:ext cx="78105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42"/>
          <p:cNvSpPr/>
          <p:nvPr/>
        </p:nvSpPr>
        <p:spPr>
          <a:xfrm>
            <a:off x="520700" y="4419600"/>
            <a:ext cx="7785100" cy="660400"/>
          </a:xfrm>
          <a:custGeom>
            <a:avLst/>
            <a:gdLst>
              <a:gd name="connsiteX0" fmla="*/ 19130 w 7785179"/>
              <a:gd name="connsiteY0" fmla="*/ 665179 h 660480"/>
              <a:gd name="connsiteX1" fmla="*/ 7794704 w 7785179"/>
              <a:gd name="connsiteY1" fmla="*/ 665179 h 660480"/>
              <a:gd name="connsiteX2" fmla="*/ 7794704 w 7785179"/>
              <a:gd name="connsiteY2" fmla="*/ 17479 h 660480"/>
              <a:gd name="connsiteX3" fmla="*/ 19130 w 7785179"/>
              <a:gd name="connsiteY3" fmla="*/ 17479 h 660480"/>
              <a:gd name="connsiteX4" fmla="*/ 19130 w 7785179"/>
              <a:gd name="connsiteY4" fmla="*/ 665179 h 66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5179" h="660480">
                <a:moveTo>
                  <a:pt x="19130" y="665179"/>
                </a:moveTo>
                <a:lnTo>
                  <a:pt x="7794704" y="665179"/>
                </a:lnTo>
                <a:lnTo>
                  <a:pt x="7794704" y="17479"/>
                </a:lnTo>
                <a:lnTo>
                  <a:pt x="19130" y="17479"/>
                </a:lnTo>
                <a:lnTo>
                  <a:pt x="19130" y="665179"/>
                </a:lnTo>
                <a:close/>
              </a:path>
            </a:pathLst>
          </a:custGeom>
          <a:solidFill>
            <a:srgbClr val="00002F">
              <a:alpha val="0"/>
            </a:srgbClr>
          </a:solidFill>
          <a:ln w="9360">
            <a:solidFill>
              <a:srgbClr val="BC494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2387" name="Picture 24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963" y="5211763"/>
            <a:ext cx="65913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244"/>
          <p:cNvSpPr/>
          <p:nvPr/>
        </p:nvSpPr>
        <p:spPr>
          <a:xfrm>
            <a:off x="1092200" y="5207000"/>
            <a:ext cx="6565900" cy="736600"/>
          </a:xfrm>
          <a:custGeom>
            <a:avLst/>
            <a:gdLst>
              <a:gd name="connsiteX0" fmla="*/ 23892 w 6565979"/>
              <a:gd name="connsiteY0" fmla="*/ 741442 h 736680"/>
              <a:gd name="connsiteX1" fmla="*/ 6575441 w 6565979"/>
              <a:gd name="connsiteY1" fmla="*/ 741442 h 736680"/>
              <a:gd name="connsiteX2" fmla="*/ 6575441 w 6565979"/>
              <a:gd name="connsiteY2" fmla="*/ 22305 h 736680"/>
              <a:gd name="connsiteX3" fmla="*/ 23892 w 6565979"/>
              <a:gd name="connsiteY3" fmla="*/ 22305 h 736680"/>
              <a:gd name="connsiteX4" fmla="*/ 23892 w 6565979"/>
              <a:gd name="connsiteY4" fmla="*/ 741442 h 73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5979" h="736680">
                <a:moveTo>
                  <a:pt x="23892" y="741442"/>
                </a:moveTo>
                <a:lnTo>
                  <a:pt x="6575441" y="741442"/>
                </a:lnTo>
                <a:lnTo>
                  <a:pt x="6575441" y="22305"/>
                </a:lnTo>
                <a:lnTo>
                  <a:pt x="23892" y="22305"/>
                </a:lnTo>
                <a:lnTo>
                  <a:pt x="23892" y="74144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9360">
            <a:solidFill>
              <a:srgbClr val="BC494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5" name="Freeform 245"/>
          <p:cNvSpPr/>
          <p:nvPr/>
        </p:nvSpPr>
        <p:spPr>
          <a:xfrm>
            <a:off x="444500" y="-12700"/>
            <a:ext cx="8293100" cy="1346200"/>
          </a:xfrm>
          <a:custGeom>
            <a:avLst/>
            <a:gdLst>
              <a:gd name="connsiteX0" fmla="*/ 23892 w 8293179"/>
              <a:gd name="connsiteY0" fmla="*/ 236046 h 1346280"/>
              <a:gd name="connsiteX1" fmla="*/ 247209 w 8293179"/>
              <a:gd name="connsiteY1" fmla="*/ 12780 h 1346280"/>
              <a:gd name="connsiteX2" fmla="*/ 8080962 w 8293179"/>
              <a:gd name="connsiteY2" fmla="*/ 12780 h 1346280"/>
              <a:gd name="connsiteX3" fmla="*/ 8304228 w 8293179"/>
              <a:gd name="connsiteY3" fmla="*/ 236046 h 1346280"/>
              <a:gd name="connsiteX4" fmla="*/ 8304355 w 8293179"/>
              <a:gd name="connsiteY4" fmla="*/ 1129364 h 1346280"/>
              <a:gd name="connsiteX5" fmla="*/ 8304228 w 8293179"/>
              <a:gd name="connsiteY5" fmla="*/ 1129364 h 1346280"/>
              <a:gd name="connsiteX6" fmla="*/ 8080962 w 8293179"/>
              <a:gd name="connsiteY6" fmla="*/ 1352630 h 1346280"/>
              <a:gd name="connsiteX7" fmla="*/ 247209 w 8293179"/>
              <a:gd name="connsiteY7" fmla="*/ 1352630 h 1346280"/>
              <a:gd name="connsiteX8" fmla="*/ 23892 w 8293179"/>
              <a:gd name="connsiteY8" fmla="*/ 1129364 h 1346280"/>
              <a:gd name="connsiteX9" fmla="*/ 23892 w 8293179"/>
              <a:gd name="connsiteY9" fmla="*/ 236046 h 134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179" h="1346280">
                <a:moveTo>
                  <a:pt x="23892" y="236046"/>
                </a:moveTo>
                <a:cubicBezTo>
                  <a:pt x="23892" y="112729"/>
                  <a:pt x="123879" y="12780"/>
                  <a:pt x="247209" y="12780"/>
                </a:cubicBezTo>
                <a:lnTo>
                  <a:pt x="8080962" y="12780"/>
                </a:lnTo>
                <a:cubicBezTo>
                  <a:pt x="8204279" y="12780"/>
                  <a:pt x="8304228" y="112729"/>
                  <a:pt x="8304228" y="236046"/>
                </a:cubicBezTo>
                <a:lnTo>
                  <a:pt x="8304355" y="1129364"/>
                </a:lnTo>
                <a:lnTo>
                  <a:pt x="8304228" y="1129364"/>
                </a:lnTo>
                <a:cubicBezTo>
                  <a:pt x="8304228" y="1252681"/>
                  <a:pt x="8204279" y="1352630"/>
                  <a:pt x="8080962" y="1352630"/>
                </a:cubicBezTo>
                <a:lnTo>
                  <a:pt x="247209" y="1352630"/>
                </a:lnTo>
                <a:cubicBezTo>
                  <a:pt x="123879" y="1352630"/>
                  <a:pt x="23892" y="1252681"/>
                  <a:pt x="23892" y="1129364"/>
                </a:cubicBezTo>
                <a:lnTo>
                  <a:pt x="23892" y="236046"/>
                </a:lnTo>
                <a:close/>
              </a:path>
            </a:pathLst>
          </a:custGeom>
          <a:solidFill>
            <a:srgbClr val="B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6" name="Freeform 246"/>
          <p:cNvSpPr/>
          <p:nvPr/>
        </p:nvSpPr>
        <p:spPr>
          <a:xfrm>
            <a:off x="444500" y="-12700"/>
            <a:ext cx="8293100" cy="1346200"/>
          </a:xfrm>
          <a:custGeom>
            <a:avLst/>
            <a:gdLst>
              <a:gd name="connsiteX0" fmla="*/ 23892 w 8293179"/>
              <a:gd name="connsiteY0" fmla="*/ 236046 h 1346280"/>
              <a:gd name="connsiteX1" fmla="*/ 247209 w 8293179"/>
              <a:gd name="connsiteY1" fmla="*/ 12780 h 1346280"/>
              <a:gd name="connsiteX2" fmla="*/ 8080962 w 8293179"/>
              <a:gd name="connsiteY2" fmla="*/ 12780 h 1346280"/>
              <a:gd name="connsiteX3" fmla="*/ 8304228 w 8293179"/>
              <a:gd name="connsiteY3" fmla="*/ 236046 h 1346280"/>
              <a:gd name="connsiteX4" fmla="*/ 8304355 w 8293179"/>
              <a:gd name="connsiteY4" fmla="*/ 1129364 h 1346280"/>
              <a:gd name="connsiteX5" fmla="*/ 8304228 w 8293179"/>
              <a:gd name="connsiteY5" fmla="*/ 1129364 h 1346280"/>
              <a:gd name="connsiteX6" fmla="*/ 8080962 w 8293179"/>
              <a:gd name="connsiteY6" fmla="*/ 1352630 h 1346280"/>
              <a:gd name="connsiteX7" fmla="*/ 247209 w 8293179"/>
              <a:gd name="connsiteY7" fmla="*/ 1352630 h 1346280"/>
              <a:gd name="connsiteX8" fmla="*/ 23892 w 8293179"/>
              <a:gd name="connsiteY8" fmla="*/ 1129364 h 1346280"/>
              <a:gd name="connsiteX9" fmla="*/ 23892 w 8293179"/>
              <a:gd name="connsiteY9" fmla="*/ 236046 h 134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179" h="1346280">
                <a:moveTo>
                  <a:pt x="23892" y="236046"/>
                </a:moveTo>
                <a:cubicBezTo>
                  <a:pt x="23892" y="112729"/>
                  <a:pt x="123879" y="12780"/>
                  <a:pt x="247209" y="12780"/>
                </a:cubicBezTo>
                <a:lnTo>
                  <a:pt x="8080962" y="12780"/>
                </a:lnTo>
                <a:cubicBezTo>
                  <a:pt x="8204279" y="12780"/>
                  <a:pt x="8304228" y="112729"/>
                  <a:pt x="8304228" y="236046"/>
                </a:cubicBezTo>
                <a:lnTo>
                  <a:pt x="8304355" y="1129364"/>
                </a:lnTo>
                <a:lnTo>
                  <a:pt x="8304228" y="1129364"/>
                </a:lnTo>
                <a:cubicBezTo>
                  <a:pt x="8304228" y="1252681"/>
                  <a:pt x="8204279" y="1352630"/>
                  <a:pt x="8080962" y="1352630"/>
                </a:cubicBezTo>
                <a:lnTo>
                  <a:pt x="247209" y="1352630"/>
                </a:lnTo>
                <a:cubicBezTo>
                  <a:pt x="123879" y="1352630"/>
                  <a:pt x="23892" y="1252681"/>
                  <a:pt x="23892" y="1129364"/>
                </a:cubicBezTo>
                <a:lnTo>
                  <a:pt x="23892" y="23604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560">
            <a:solidFill>
              <a:srgbClr val="385E8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2391" name="Picture 24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538" y="1760538"/>
            <a:ext cx="8313737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92" name="TextBox 248"/>
          <p:cNvSpPr txBox="1">
            <a:spLocks noChangeArrowheads="1"/>
          </p:cNvSpPr>
          <p:nvPr/>
        </p:nvSpPr>
        <p:spPr bwMode="auto">
          <a:xfrm>
            <a:off x="381000" y="136525"/>
            <a:ext cx="7431088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indent="1314450"/>
            <a:r>
              <a:rPr lang="en-US" altLang="zh-CN" sz="2800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ALGORITMO DIAGNOSTICO DEL DOLORE</a:t>
            </a:r>
          </a:p>
          <a:p>
            <a:pPr indent="1314450"/>
            <a:r>
              <a:rPr lang="en-US" altLang="zh-CN" sz="2800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NEUROPATICO</a:t>
            </a:r>
          </a:p>
          <a:p>
            <a:pPr indent="1314450"/>
            <a:r>
              <a:rPr lang="en-US" altLang="zh-CN" i="1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adattato da: Treede RD et al.Neurology.2008;70(18) fonte elettronica</a:t>
            </a:r>
          </a:p>
          <a:p>
            <a:pPr indent="13144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3144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3144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314450">
              <a:lnSpc>
                <a:spcPts val="1088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314450"/>
            <a:r>
              <a:rPr lang="en-US" altLang="zh-CN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 domanda</a:t>
            </a:r>
            <a:r>
              <a:rPr lang="en-US" altLang="zh-CN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L’anamnesi</a:t>
            </a:r>
          </a:p>
          <a:p>
            <a:pPr indent="1314450"/>
            <a:r>
              <a:rPr lang="en-US" altLang="zh-CN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suggerisce una lesione o</a:t>
            </a:r>
          </a:p>
          <a:p>
            <a:pPr indent="1314450"/>
            <a:r>
              <a:rPr lang="en-US" altLang="zh-CN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patologia del sistema</a:t>
            </a:r>
          </a:p>
          <a:p>
            <a:pPr indent="1314450"/>
            <a:r>
              <a:rPr lang="en-US" altLang="zh-CN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somato sensitivo?</a:t>
            </a:r>
          </a:p>
          <a:p>
            <a:pPr indent="1314450">
              <a:lnSpc>
                <a:spcPts val="172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314450"/>
            <a:r>
              <a:rPr lang="en-US" altLang="zh-CN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SI</a:t>
            </a:r>
          </a:p>
          <a:p>
            <a:pPr indent="1314450"/>
            <a:r>
              <a:rPr lang="en-US" altLang="zh-CN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DOLORE NEUROPATICO</a:t>
            </a:r>
          </a:p>
          <a:p>
            <a:pPr indent="1314450"/>
            <a:r>
              <a:rPr lang="en-US" altLang="zh-CN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POSSIBILE</a:t>
            </a:r>
          </a:p>
          <a:p>
            <a:pPr indent="13144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3144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3144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314450">
              <a:lnSpc>
                <a:spcPts val="1588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314450"/>
            <a:r>
              <a:rPr lang="en-US" altLang="zh-CN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 domanda</a:t>
            </a:r>
            <a:r>
              <a:rPr lang="en-US" altLang="zh-CN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sono presenti segni postivi o negativi limitati al territorio di</a:t>
            </a:r>
          </a:p>
          <a:p>
            <a:pPr indent="1314450"/>
            <a:r>
              <a:rPr lang="en-US" altLang="zh-CN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innervazione della struttura nervosa lesionata?</a:t>
            </a:r>
          </a:p>
          <a:p>
            <a:pPr indent="13144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314450">
              <a:lnSpc>
                <a:spcPts val="12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314450"/>
            <a:r>
              <a:rPr lang="en-US" altLang="zh-CN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 domanda</a:t>
            </a:r>
            <a:r>
              <a:rPr lang="en-US" altLang="zh-CN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la lesione o patologia responsabile del dolore è</a:t>
            </a:r>
          </a:p>
          <a:p>
            <a:pPr indent="1314450"/>
            <a:r>
              <a:rPr lang="en-US" altLang="zh-CN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confermata da un test diagnostico?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011863" y="1773238"/>
          <a:ext cx="2528887" cy="1771650"/>
        </p:xfrm>
        <a:graphic>
          <a:graphicData uri="http://schemas.openxmlformats.org/drawingml/2006/table">
            <a:tbl>
              <a:tblPr/>
              <a:tblGrid>
                <a:gridCol w="1063625"/>
                <a:gridCol w="395287"/>
                <a:gridCol w="1069975"/>
              </a:tblGrid>
              <a:tr h="11303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69913" algn="l"/>
                          <a:tab pos="1484313" algn="l"/>
                          <a:tab pos="2398713" algn="l"/>
                          <a:tab pos="3313113" algn="l"/>
                          <a:tab pos="4227513" algn="l"/>
                          <a:tab pos="5141913" algn="l"/>
                          <a:tab pos="6056313" algn="l"/>
                          <a:tab pos="6970713" algn="l"/>
                          <a:tab pos="7885113" algn="l"/>
                          <a:tab pos="8799513" algn="l"/>
                          <a:tab pos="9713913" algn="l"/>
                        </a:tabLst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69913" algn="l"/>
                          <a:tab pos="1484313" algn="l"/>
                          <a:tab pos="2398713" algn="l"/>
                          <a:tab pos="3313113" algn="l"/>
                          <a:tab pos="4227513" algn="l"/>
                          <a:tab pos="5141913" algn="l"/>
                          <a:tab pos="6056313" algn="l"/>
                          <a:tab pos="6970713" algn="l"/>
                          <a:tab pos="7885113" algn="l"/>
                          <a:tab pos="8799513" algn="l"/>
                          <a:tab pos="9713913" algn="l"/>
                        </a:tabLst>
                      </a:pPr>
                      <a:r>
                        <a:rPr kumimoji="0" lang="en-US" altLang="zh-CN" sz="18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Calibri" pitchFamily="34" charset="0"/>
                        </a:rPr>
                        <a:t>2 domanda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Calibri" pitchFamily="34" charset="0"/>
                        </a:rPr>
                        <a:t>: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 il dolore ha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69913" algn="l"/>
                          <a:tab pos="1484313" algn="l"/>
                          <a:tab pos="2398713" algn="l"/>
                          <a:tab pos="3313113" algn="l"/>
                          <a:tab pos="4227513" algn="l"/>
                          <a:tab pos="5141913" algn="l"/>
                          <a:tab pos="6056313" algn="l"/>
                          <a:tab pos="6970713" algn="l"/>
                          <a:tab pos="7885113" algn="l"/>
                          <a:tab pos="8799513" algn="l"/>
                          <a:tab pos="9713913" algn="l"/>
                        </a:tabLst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una distribuzione neuro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69913" algn="l"/>
                          <a:tab pos="1484313" algn="l"/>
                          <a:tab pos="2398713" algn="l"/>
                          <a:tab pos="3313113" algn="l"/>
                          <a:tab pos="4227513" algn="l"/>
                          <a:tab pos="5141913" algn="l"/>
                          <a:tab pos="6056313" algn="l"/>
                          <a:tab pos="6970713" algn="l"/>
                          <a:tab pos="7885113" algn="l"/>
                          <a:tab pos="8799513" algn="l"/>
                          <a:tab pos="9713913" algn="l"/>
                        </a:tabLst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Arial" charset="0"/>
                        </a:rPr>
                        <a:t>anatomica plausibile?</a:t>
                      </a:r>
                    </a:p>
                  </a:txBody>
                  <a:tcPr marL="0" marR="0" marT="0" marB="0" horzOverflow="overflow">
                    <a:lnL w="9360" cap="flat" cmpd="sng" algn="ctr">
                      <a:solidFill>
                        <a:srgbClr val="4649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4649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4649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560" cap="flat" cmpd="sng" algn="ctr">
                      <a:solidFill>
                        <a:srgbClr val="408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69913" algn="l"/>
                          <a:tab pos="1484313" algn="l"/>
                          <a:tab pos="2398713" algn="l"/>
                          <a:tab pos="3313113" algn="l"/>
                          <a:tab pos="4227513" algn="l"/>
                          <a:tab pos="5141913" algn="l"/>
                          <a:tab pos="6056313" algn="l"/>
                          <a:tab pos="6970713" algn="l"/>
                          <a:tab pos="7885113" algn="l"/>
                          <a:tab pos="8799513" algn="l"/>
                          <a:tab pos="9713913" algn="l"/>
                        </a:tabLst>
                      </a:pPr>
                      <a:r>
                        <a:rPr kumimoji="0" lang="en-US" altLang="zh-CN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w="25560" cap="flat" cmpd="sng" algn="ctr">
                      <a:solidFill>
                        <a:srgbClr val="408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560" cap="flat" cmpd="sng" algn="ctr">
                      <a:solidFill>
                        <a:srgbClr val="408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69913" algn="l"/>
                          <a:tab pos="1484313" algn="l"/>
                          <a:tab pos="2398713" algn="l"/>
                          <a:tab pos="3313113" algn="l"/>
                          <a:tab pos="4227513" algn="l"/>
                          <a:tab pos="5141913" algn="l"/>
                          <a:tab pos="6056313" algn="l"/>
                          <a:tab pos="6970713" algn="l"/>
                          <a:tab pos="7885113" algn="l"/>
                          <a:tab pos="8799513" algn="l"/>
                          <a:tab pos="9713913" algn="l"/>
                        </a:tabLst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69913" algn="l"/>
                          <a:tab pos="1484313" algn="l"/>
                          <a:tab pos="2398713" algn="l"/>
                          <a:tab pos="3313113" algn="l"/>
                          <a:tab pos="4227513" algn="l"/>
                          <a:tab pos="5141913" algn="l"/>
                          <a:tab pos="6056313" algn="l"/>
                          <a:tab pos="6970713" algn="l"/>
                          <a:tab pos="7885113" algn="l"/>
                          <a:tab pos="8799513" algn="l"/>
                          <a:tab pos="9713913" algn="l"/>
                        </a:tabLst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EFEFE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Calibri" pitchFamily="34" charset="0"/>
                        </a:rPr>
                        <a:t>SI</a:t>
                      </a:r>
                    </a:p>
                  </a:txBody>
                  <a:tcPr marL="0" marR="0" marT="0" marB="0" horzOverflow="overflow">
                    <a:lnL w="25560" cap="flat" cmpd="sng" algn="ctr">
                      <a:solidFill>
                        <a:srgbClr val="408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560" cap="flat" cmpd="sng" algn="ctr">
                      <a:solidFill>
                        <a:srgbClr val="408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560" cap="flat" cmpd="sng" algn="ctr">
                      <a:solidFill>
                        <a:srgbClr val="408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69913" algn="l"/>
                          <a:tab pos="1484313" algn="l"/>
                          <a:tab pos="2398713" algn="l"/>
                          <a:tab pos="3313113" algn="l"/>
                          <a:tab pos="4227513" algn="l"/>
                          <a:tab pos="5141913" algn="l"/>
                          <a:tab pos="6056313" algn="l"/>
                          <a:tab pos="6970713" algn="l"/>
                          <a:tab pos="7885113" algn="l"/>
                          <a:tab pos="8799513" algn="l"/>
                          <a:tab pos="9713913" algn="l"/>
                        </a:tabLst>
                      </a:pPr>
                      <a:r>
                        <a:rPr kumimoji="0" lang="en-US" altLang="zh-CN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0" marR="0" marT="0" marB="0" horzOverflow="overflow">
                    <a:lnL w="25560" cap="flat" cmpd="sng" algn="ctr">
                      <a:solidFill>
                        <a:srgbClr val="4088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360" cap="flat" cmpd="sng" algn="ctr">
                      <a:solidFill>
                        <a:srgbClr val="4649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CasellaDiTesto 1"/>
          <p:cNvSpPr txBox="1">
            <a:spLocks noChangeArrowheads="1"/>
          </p:cNvSpPr>
          <p:nvPr/>
        </p:nvSpPr>
        <p:spPr bwMode="auto">
          <a:xfrm>
            <a:off x="295275" y="115888"/>
            <a:ext cx="9072563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5000" rIns="90000" bIns="45000" anchor="ctr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4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Anamnesi</a:t>
            </a:r>
          </a:p>
        </p:txBody>
      </p:sp>
      <p:sp>
        <p:nvSpPr>
          <p:cNvPr id="78850" name="CasellaDiTesto 2"/>
          <p:cNvSpPr txBox="1">
            <a:spLocks noChangeArrowheads="1"/>
          </p:cNvSpPr>
          <p:nvPr/>
        </p:nvSpPr>
        <p:spPr bwMode="auto">
          <a:xfrm>
            <a:off x="250825" y="1412875"/>
            <a:ext cx="8669338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5000" rIns="90000" bIns="45000"/>
          <a:lstStyle/>
          <a:p>
            <a:pPr>
              <a:spcAft>
                <a:spcPts val="1413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 Se correttamente condotta ( e per un tempo </a:t>
            </a:r>
          </a:p>
          <a:p>
            <a:pPr>
              <a:spcAft>
                <a:spcPts val="1413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sufficientemente lungo ) ci farà comprendere :</a:t>
            </a: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7E0021"/>
                </a:solidFill>
                <a:latin typeface="Liberation Sans"/>
                <a:ea typeface="Microsoft YaHei" pitchFamily="34" charset="-122"/>
                <a:cs typeface="Mangal"/>
              </a:rPr>
              <a:t> Le caratteristiche del dolore</a:t>
            </a: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7E0021"/>
                </a:solidFill>
                <a:latin typeface="Liberation Sans"/>
                <a:ea typeface="Microsoft YaHei" pitchFamily="34" charset="-122"/>
                <a:cs typeface="Mangal"/>
              </a:rPr>
              <a:t> La esatta localizzazione ed irradiazione</a:t>
            </a: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7E0021"/>
                </a:solidFill>
                <a:latin typeface="Liberation Sans"/>
                <a:ea typeface="Microsoft YaHei" pitchFamily="34" charset="-122"/>
                <a:cs typeface="Mangal"/>
              </a:rPr>
              <a:t> L'intensità del sintomo</a:t>
            </a: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7E0021"/>
                </a:solidFill>
                <a:latin typeface="Liberation Sans"/>
                <a:ea typeface="Microsoft YaHei" pitchFamily="34" charset="-122"/>
                <a:cs typeface="Mangal"/>
              </a:rPr>
              <a:t> Gli aspetti temporali</a:t>
            </a: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7E0021"/>
                </a:solidFill>
                <a:latin typeface="Liberation Sans"/>
                <a:ea typeface="Microsoft YaHei" pitchFamily="34" charset="-122"/>
                <a:cs typeface="Mangal"/>
              </a:rPr>
              <a:t> Le esacerbazioni</a:t>
            </a: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7E0021"/>
                </a:solidFill>
                <a:latin typeface="Liberation Sans"/>
                <a:ea typeface="Microsoft YaHei" pitchFamily="34" charset="-122"/>
                <a:cs typeface="Mangal"/>
              </a:rPr>
              <a:t> Il coinvolgimento psicologico del paziente</a:t>
            </a:r>
            <a:endParaRPr lang="it-IT" sz="3200">
              <a:solidFill>
                <a:srgbClr val="7E0021"/>
              </a:solidFill>
              <a:latin typeface="Liberation Sans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CasellaDiTesto 1"/>
          <p:cNvSpPr txBox="1">
            <a:spLocks noChangeArrowheads="1"/>
          </p:cNvSpPr>
          <p:nvPr/>
        </p:nvSpPr>
        <p:spPr bwMode="auto">
          <a:xfrm>
            <a:off x="73025" y="287338"/>
            <a:ext cx="9070975" cy="135255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4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Anamnesi</a:t>
            </a:r>
          </a:p>
        </p:txBody>
      </p:sp>
      <p:sp>
        <p:nvSpPr>
          <p:cNvPr id="80898" name="CasellaDiTesto 2"/>
          <p:cNvSpPr txBox="1">
            <a:spLocks noChangeArrowheads="1"/>
          </p:cNvSpPr>
          <p:nvPr/>
        </p:nvSpPr>
        <p:spPr bwMode="auto">
          <a:xfrm>
            <a:off x="-142875" y="1831975"/>
            <a:ext cx="9070975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5000" rIns="90000" bIns="45000"/>
          <a:lstStyle/>
          <a:p>
            <a:pPr>
              <a:spcAft>
                <a:spcPts val="1413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 </a:t>
            </a:r>
            <a:r>
              <a:rPr lang="it-IT" sz="3200">
                <a:solidFill>
                  <a:srgbClr val="FF0000"/>
                </a:solidFill>
                <a:latin typeface="Liberation Sans"/>
                <a:ea typeface="Microsoft YaHei" pitchFamily="34" charset="-122"/>
                <a:cs typeface="Mangal"/>
              </a:rPr>
              <a:t>Scopo </a:t>
            </a:r>
            <a:r>
              <a:rPr lang="it-IT" sz="32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:</a:t>
            </a: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u="sng">
                <a:solidFill>
                  <a:srgbClr val="7E0021"/>
                </a:solidFill>
                <a:latin typeface="Liberation Sans"/>
                <a:ea typeface="Microsoft YaHei" pitchFamily="34" charset="-122"/>
                <a:cs typeface="Mangal"/>
              </a:rPr>
              <a:t>Diagnostico</a:t>
            </a:r>
            <a:r>
              <a:rPr lang="it-IT" sz="3200">
                <a:solidFill>
                  <a:srgbClr val="7E0021"/>
                </a:solidFill>
                <a:latin typeface="Liberation Sans"/>
                <a:ea typeface="Microsoft YaHei" pitchFamily="34" charset="-122"/>
                <a:cs typeface="Mangal"/>
              </a:rPr>
              <a:t> : sede di localizzazione del dolore, </a:t>
            </a:r>
          </a:p>
          <a:p>
            <a:pPr>
              <a:spcAft>
                <a:spcPts val="1413"/>
              </a:spcAft>
              <a:buSzPct val="45000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7E0021"/>
                </a:solidFill>
                <a:latin typeface="Liberation Sans"/>
                <a:ea typeface="Microsoft YaHei" pitchFamily="34" charset="-122"/>
                <a:cs typeface="Mangal"/>
              </a:rPr>
              <a:t>  irradiazione e diffusione  </a:t>
            </a: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u="sng">
                <a:solidFill>
                  <a:srgbClr val="7E0021"/>
                </a:solidFill>
                <a:latin typeface="Liberation Sans"/>
                <a:ea typeface="Microsoft YaHei" pitchFamily="34" charset="-122"/>
                <a:cs typeface="Mangal"/>
              </a:rPr>
              <a:t>Terapeutico</a:t>
            </a:r>
            <a:r>
              <a:rPr lang="it-IT" sz="3200">
                <a:solidFill>
                  <a:srgbClr val="7E0021"/>
                </a:solidFill>
                <a:latin typeface="Liberation Sans"/>
                <a:ea typeface="Microsoft YaHei" pitchFamily="34" charset="-122"/>
                <a:cs typeface="Mangal"/>
              </a:rPr>
              <a:t> : l'Intensità del dolore e la sua </a:t>
            </a:r>
          </a:p>
          <a:p>
            <a:pPr>
              <a:spcAft>
                <a:spcPts val="1413"/>
              </a:spcAft>
              <a:buSzPct val="45000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7E0021"/>
                </a:solidFill>
                <a:latin typeface="Liberation Sans"/>
                <a:ea typeface="Microsoft YaHei" pitchFamily="34" charset="-122"/>
                <a:cs typeface="Mangal"/>
              </a:rPr>
              <a:t>  correlazione con i diversi momenti della giornata </a:t>
            </a:r>
            <a:endParaRPr lang="it-IT" sz="3200" i="1">
              <a:solidFill>
                <a:srgbClr val="7E0021"/>
              </a:solidFill>
              <a:latin typeface="Liberation Sans"/>
              <a:ea typeface="Microsoft YaHei" pitchFamily="34" charset="-122"/>
              <a:cs typeface="Mangal"/>
            </a:endParaRP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i="1" u="sng">
                <a:solidFill>
                  <a:srgbClr val="7E0021"/>
                </a:solidFill>
                <a:latin typeface="Liberation Sans"/>
                <a:ea typeface="Microsoft YaHei" pitchFamily="34" charset="-122"/>
                <a:cs typeface="Mangal"/>
              </a:rPr>
              <a:t>Valutazione della intensità del dolore</a:t>
            </a: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3200">
              <a:solidFill>
                <a:srgbClr val="7E0021"/>
              </a:solidFill>
              <a:latin typeface="Liberation Sans"/>
              <a:ea typeface="Microsoft YaHei" pitchFamily="34" charset="-122"/>
              <a:cs typeface="Mangal"/>
            </a:endParaRP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3200">
              <a:solidFill>
                <a:srgbClr val="7E0021"/>
              </a:solidFill>
              <a:latin typeface="Liberation Sans"/>
              <a:ea typeface="Microsoft YaHei" pitchFamily="34" charset="-122"/>
              <a:cs typeface="Mangal"/>
            </a:endParaRPr>
          </a:p>
          <a:p>
            <a:pPr>
              <a:spcAft>
                <a:spcPts val="1413"/>
              </a:spcAft>
              <a:buSzPct val="45000"/>
              <a:buFont typeface="StarSymbol"/>
              <a:buChar char="●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3200">
              <a:solidFill>
                <a:srgbClr val="7E0021"/>
              </a:solidFill>
              <a:latin typeface="Liberation Sans"/>
              <a:ea typeface="Microsoft YaHei" pitchFamily="34" charset="-122"/>
              <a:cs typeface="Mangal"/>
            </a:endParaRPr>
          </a:p>
        </p:txBody>
      </p:sp>
      <p:sp>
        <p:nvSpPr>
          <p:cNvPr id="80899" name="Figura a mano libera 3"/>
          <p:cNvSpPr>
            <a:spLocks noChangeArrowheads="1"/>
          </p:cNvSpPr>
          <p:nvPr/>
        </p:nvSpPr>
        <p:spPr bwMode="auto">
          <a:xfrm>
            <a:off x="1763713" y="5732463"/>
            <a:ext cx="1079500" cy="800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3000 w 21600"/>
              <a:gd name="T13" fmla="*/ 3320 h 21600"/>
              <a:gd name="T14" fmla="*/ 17110 w 21600"/>
              <a:gd name="T15" fmla="*/ 173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30" y="7160"/>
                </a:moveTo>
                <a:cubicBezTo>
                  <a:pt x="1530" y="4490"/>
                  <a:pt x="3400" y="1970"/>
                  <a:pt x="5270" y="1970"/>
                </a:cubicBezTo>
                <a:cubicBezTo>
                  <a:pt x="5860" y="1950"/>
                  <a:pt x="6470" y="2210"/>
                  <a:pt x="6970" y="2600"/>
                </a:cubicBezTo>
                <a:cubicBezTo>
                  <a:pt x="7450" y="1390"/>
                  <a:pt x="8340" y="650"/>
                  <a:pt x="9340" y="650"/>
                </a:cubicBezTo>
                <a:cubicBezTo>
                  <a:pt x="10004" y="690"/>
                  <a:pt x="10710" y="1050"/>
                  <a:pt x="11210" y="1700"/>
                </a:cubicBezTo>
                <a:cubicBezTo>
                  <a:pt x="11570" y="630"/>
                  <a:pt x="12330" y="0"/>
                  <a:pt x="13150" y="0"/>
                </a:cubicBezTo>
                <a:cubicBezTo>
                  <a:pt x="13840" y="0"/>
                  <a:pt x="14470" y="460"/>
                  <a:pt x="14870" y="1160"/>
                </a:cubicBezTo>
                <a:cubicBezTo>
                  <a:pt x="15330" y="440"/>
                  <a:pt x="16020" y="0"/>
                  <a:pt x="16740" y="0"/>
                </a:cubicBezTo>
                <a:cubicBezTo>
                  <a:pt x="17910" y="0"/>
                  <a:pt x="18900" y="1130"/>
                  <a:pt x="19110" y="2710"/>
                </a:cubicBezTo>
                <a:cubicBezTo>
                  <a:pt x="20240" y="3150"/>
                  <a:pt x="21060" y="4580"/>
                  <a:pt x="21060" y="6220"/>
                </a:cubicBezTo>
                <a:cubicBezTo>
                  <a:pt x="21060" y="6720"/>
                  <a:pt x="21000" y="7200"/>
                  <a:pt x="20830" y="7660"/>
                </a:cubicBezTo>
                <a:cubicBezTo>
                  <a:pt x="21310" y="8460"/>
                  <a:pt x="21600" y="9450"/>
                  <a:pt x="21600" y="10460"/>
                </a:cubicBezTo>
                <a:cubicBezTo>
                  <a:pt x="21600" y="12750"/>
                  <a:pt x="20310" y="14680"/>
                  <a:pt x="18650" y="15010"/>
                </a:cubicBezTo>
                <a:cubicBezTo>
                  <a:pt x="18650" y="17200"/>
                  <a:pt x="17370" y="18920"/>
                  <a:pt x="15770" y="18920"/>
                </a:cubicBezTo>
                <a:cubicBezTo>
                  <a:pt x="15220" y="18920"/>
                  <a:pt x="14700" y="18710"/>
                  <a:pt x="14240" y="18310"/>
                </a:cubicBezTo>
                <a:cubicBezTo>
                  <a:pt x="13820" y="20240"/>
                  <a:pt x="12490" y="21600"/>
                  <a:pt x="11000" y="21600"/>
                </a:cubicBezTo>
                <a:cubicBezTo>
                  <a:pt x="9890" y="21600"/>
                  <a:pt x="8840" y="20790"/>
                  <a:pt x="8210" y="19510"/>
                </a:cubicBezTo>
                <a:cubicBezTo>
                  <a:pt x="7620" y="20000"/>
                  <a:pt x="7930" y="20290"/>
                  <a:pt x="6240" y="20290"/>
                </a:cubicBezTo>
                <a:cubicBezTo>
                  <a:pt x="4850" y="20290"/>
                  <a:pt x="3570" y="19280"/>
                  <a:pt x="2900" y="17640"/>
                </a:cubicBezTo>
                <a:cubicBezTo>
                  <a:pt x="1300" y="17600"/>
                  <a:pt x="480" y="16300"/>
                  <a:pt x="480" y="14660"/>
                </a:cubicBezTo>
                <a:cubicBezTo>
                  <a:pt x="480" y="13900"/>
                  <a:pt x="690" y="13210"/>
                  <a:pt x="1070" y="12640"/>
                </a:cubicBezTo>
                <a:cubicBezTo>
                  <a:pt x="380" y="12160"/>
                  <a:pt x="0" y="11210"/>
                  <a:pt x="0" y="10120"/>
                </a:cubicBezTo>
                <a:cubicBezTo>
                  <a:pt x="0" y="8590"/>
                  <a:pt x="840" y="7330"/>
                  <a:pt x="1930" y="7160"/>
                </a:cubicBezTo>
                <a:close/>
              </a:path>
              <a:path w="21600" h="21600" fill="none">
                <a:moveTo>
                  <a:pt x="1930" y="7160"/>
                </a:moveTo>
                <a:cubicBezTo>
                  <a:pt x="1950" y="7410"/>
                  <a:pt x="2040" y="7690"/>
                  <a:pt x="2090" y="7920"/>
                </a:cubicBezTo>
              </a:path>
              <a:path w="21600" h="21600" fill="none">
                <a:moveTo>
                  <a:pt x="6970" y="2600"/>
                </a:moveTo>
                <a:cubicBezTo>
                  <a:pt x="7200" y="2790"/>
                  <a:pt x="7480" y="3050"/>
                  <a:pt x="7670" y="3310"/>
                </a:cubicBezTo>
              </a:path>
              <a:path w="21600" h="21600" fill="none">
                <a:moveTo>
                  <a:pt x="11210" y="1700"/>
                </a:moveTo>
                <a:cubicBezTo>
                  <a:pt x="11130" y="1910"/>
                  <a:pt x="11080" y="2160"/>
                  <a:pt x="11030" y="2400"/>
                </a:cubicBezTo>
              </a:path>
              <a:path w="21600" h="21600" fill="none">
                <a:moveTo>
                  <a:pt x="14870" y="1160"/>
                </a:moveTo>
                <a:cubicBezTo>
                  <a:pt x="14720" y="1400"/>
                  <a:pt x="14640" y="1720"/>
                  <a:pt x="14540" y="2010"/>
                </a:cubicBezTo>
              </a:path>
              <a:path w="21600" h="21600" fill="none">
                <a:moveTo>
                  <a:pt x="19110" y="2710"/>
                </a:moveTo>
                <a:cubicBezTo>
                  <a:pt x="19130" y="2890"/>
                  <a:pt x="19230" y="3290"/>
                  <a:pt x="19190" y="3380"/>
                </a:cubicBezTo>
              </a:path>
              <a:path w="21600" h="21600" fill="none">
                <a:moveTo>
                  <a:pt x="20830" y="7660"/>
                </a:moveTo>
                <a:cubicBezTo>
                  <a:pt x="20660" y="8170"/>
                  <a:pt x="20430" y="8620"/>
                  <a:pt x="20110" y="8990"/>
                </a:cubicBezTo>
              </a:path>
              <a:path w="21600" h="21600" fill="none">
                <a:moveTo>
                  <a:pt x="18660" y="15010"/>
                </a:moveTo>
                <a:cubicBezTo>
                  <a:pt x="18740" y="14200"/>
                  <a:pt x="18280" y="12200"/>
                  <a:pt x="17000" y="11450"/>
                </a:cubicBezTo>
              </a:path>
              <a:path w="21600" h="21600" fill="none">
                <a:moveTo>
                  <a:pt x="14240" y="18310"/>
                </a:moveTo>
                <a:cubicBezTo>
                  <a:pt x="14320" y="17980"/>
                  <a:pt x="14350" y="17680"/>
                  <a:pt x="14370" y="17360"/>
                </a:cubicBezTo>
              </a:path>
              <a:path w="21600" h="21600" fill="none">
                <a:moveTo>
                  <a:pt x="8220" y="19510"/>
                </a:moveTo>
                <a:cubicBezTo>
                  <a:pt x="8060" y="19250"/>
                  <a:pt x="7960" y="18950"/>
                  <a:pt x="7860" y="18640"/>
                </a:cubicBezTo>
              </a:path>
              <a:path w="21600" h="21600" fill="none">
                <a:moveTo>
                  <a:pt x="2900" y="17640"/>
                </a:moveTo>
                <a:cubicBezTo>
                  <a:pt x="3090" y="17600"/>
                  <a:pt x="3280" y="17540"/>
                  <a:pt x="3460" y="17450"/>
                </a:cubicBezTo>
              </a:path>
              <a:path w="21600" h="21600" fill="none">
                <a:moveTo>
                  <a:pt x="1070" y="12640"/>
                </a:moveTo>
                <a:cubicBezTo>
                  <a:pt x="1400" y="12900"/>
                  <a:pt x="1780" y="13130"/>
                  <a:pt x="2330" y="13040"/>
                </a:cubicBezTo>
              </a:path>
              <a:path w="21600" h="21600">
                <a:moveTo>
                  <a:pt x="8589" y="24867"/>
                </a:moveTo>
                <a:lnTo>
                  <a:pt x="8588" y="24867"/>
                </a:lnTo>
                <a:cubicBezTo>
                  <a:pt x="7594" y="24867"/>
                  <a:pt x="6789" y="25672"/>
                  <a:pt x="6789" y="26666"/>
                </a:cubicBezTo>
                <a:cubicBezTo>
                  <a:pt x="6789" y="27661"/>
                  <a:pt x="7594" y="28467"/>
                  <a:pt x="8589" y="28467"/>
                </a:cubicBezTo>
                <a:cubicBezTo>
                  <a:pt x="9583" y="28467"/>
                  <a:pt x="10389" y="27661"/>
                  <a:pt x="10389" y="26667"/>
                </a:cubicBezTo>
                <a:cubicBezTo>
                  <a:pt x="10389" y="25672"/>
                  <a:pt x="9583" y="24867"/>
                  <a:pt x="8589" y="24867"/>
                </a:cubicBezTo>
                <a:close/>
              </a:path>
              <a:path w="21600" h="21600">
                <a:moveTo>
                  <a:pt x="7620" y="32420"/>
                </a:moveTo>
                <a:lnTo>
                  <a:pt x="7619" y="32420"/>
                </a:lnTo>
                <a:cubicBezTo>
                  <a:pt x="6957" y="32420"/>
                  <a:pt x="6420" y="32957"/>
                  <a:pt x="6420" y="33619"/>
                </a:cubicBezTo>
                <a:cubicBezTo>
                  <a:pt x="6420" y="34282"/>
                  <a:pt x="6957" y="34820"/>
                  <a:pt x="7620" y="34820"/>
                </a:cubicBezTo>
                <a:cubicBezTo>
                  <a:pt x="8282" y="34820"/>
                  <a:pt x="8820" y="34282"/>
                  <a:pt x="8820" y="33620"/>
                </a:cubicBezTo>
                <a:cubicBezTo>
                  <a:pt x="8820" y="32957"/>
                  <a:pt x="8282" y="32420"/>
                  <a:pt x="7620" y="32420"/>
                </a:cubicBezTo>
                <a:close/>
              </a:path>
              <a:path w="21600" h="21600">
                <a:moveTo>
                  <a:pt x="6775" y="38982"/>
                </a:moveTo>
                <a:lnTo>
                  <a:pt x="6774" y="38982"/>
                </a:lnTo>
                <a:cubicBezTo>
                  <a:pt x="6388" y="38982"/>
                  <a:pt x="6075" y="39295"/>
                  <a:pt x="6075" y="39681"/>
                </a:cubicBezTo>
                <a:cubicBezTo>
                  <a:pt x="6075" y="40068"/>
                  <a:pt x="6388" y="40382"/>
                  <a:pt x="6775" y="40382"/>
                </a:cubicBezTo>
                <a:cubicBezTo>
                  <a:pt x="7161" y="40382"/>
                  <a:pt x="7475" y="40068"/>
                  <a:pt x="7475" y="39682"/>
                </a:cubicBezTo>
                <a:cubicBezTo>
                  <a:pt x="7475" y="39295"/>
                  <a:pt x="7161" y="38982"/>
                  <a:pt x="6775" y="38982"/>
                </a:cubicBez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Da quanto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Tempo?</a:t>
            </a:r>
          </a:p>
        </p:txBody>
      </p:sp>
      <p:sp>
        <p:nvSpPr>
          <p:cNvPr id="80900" name="Figura a mano libera 4"/>
          <p:cNvSpPr>
            <a:spLocks noChangeArrowheads="1"/>
          </p:cNvSpPr>
          <p:nvPr/>
        </p:nvSpPr>
        <p:spPr bwMode="auto">
          <a:xfrm>
            <a:off x="7667625" y="5516563"/>
            <a:ext cx="1079500" cy="800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3000 w 21600"/>
              <a:gd name="T13" fmla="*/ 3320 h 21600"/>
              <a:gd name="T14" fmla="*/ 17110 w 21600"/>
              <a:gd name="T15" fmla="*/ 173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30" y="7160"/>
                </a:moveTo>
                <a:cubicBezTo>
                  <a:pt x="1530" y="4490"/>
                  <a:pt x="3400" y="1970"/>
                  <a:pt x="5270" y="1970"/>
                </a:cubicBezTo>
                <a:cubicBezTo>
                  <a:pt x="5860" y="1950"/>
                  <a:pt x="6470" y="2210"/>
                  <a:pt x="6970" y="2600"/>
                </a:cubicBezTo>
                <a:cubicBezTo>
                  <a:pt x="7450" y="1390"/>
                  <a:pt x="8340" y="650"/>
                  <a:pt x="9340" y="650"/>
                </a:cubicBezTo>
                <a:cubicBezTo>
                  <a:pt x="10004" y="690"/>
                  <a:pt x="10710" y="1050"/>
                  <a:pt x="11210" y="1700"/>
                </a:cubicBezTo>
                <a:cubicBezTo>
                  <a:pt x="11570" y="630"/>
                  <a:pt x="12330" y="0"/>
                  <a:pt x="13150" y="0"/>
                </a:cubicBezTo>
                <a:cubicBezTo>
                  <a:pt x="13840" y="0"/>
                  <a:pt x="14470" y="460"/>
                  <a:pt x="14870" y="1160"/>
                </a:cubicBezTo>
                <a:cubicBezTo>
                  <a:pt x="15330" y="440"/>
                  <a:pt x="16020" y="0"/>
                  <a:pt x="16740" y="0"/>
                </a:cubicBezTo>
                <a:cubicBezTo>
                  <a:pt x="17910" y="0"/>
                  <a:pt x="18900" y="1130"/>
                  <a:pt x="19110" y="2710"/>
                </a:cubicBezTo>
                <a:cubicBezTo>
                  <a:pt x="20240" y="3150"/>
                  <a:pt x="21060" y="4580"/>
                  <a:pt x="21060" y="6220"/>
                </a:cubicBezTo>
                <a:cubicBezTo>
                  <a:pt x="21060" y="6720"/>
                  <a:pt x="21000" y="7200"/>
                  <a:pt x="20830" y="7660"/>
                </a:cubicBezTo>
                <a:cubicBezTo>
                  <a:pt x="21310" y="8460"/>
                  <a:pt x="21600" y="9450"/>
                  <a:pt x="21600" y="10460"/>
                </a:cubicBezTo>
                <a:cubicBezTo>
                  <a:pt x="21600" y="12750"/>
                  <a:pt x="20310" y="14680"/>
                  <a:pt x="18650" y="15010"/>
                </a:cubicBezTo>
                <a:cubicBezTo>
                  <a:pt x="18650" y="17200"/>
                  <a:pt x="17370" y="18920"/>
                  <a:pt x="15770" y="18920"/>
                </a:cubicBezTo>
                <a:cubicBezTo>
                  <a:pt x="15220" y="18920"/>
                  <a:pt x="14700" y="18710"/>
                  <a:pt x="14240" y="18310"/>
                </a:cubicBezTo>
                <a:cubicBezTo>
                  <a:pt x="13820" y="20240"/>
                  <a:pt x="12490" y="21600"/>
                  <a:pt x="11000" y="21600"/>
                </a:cubicBezTo>
                <a:cubicBezTo>
                  <a:pt x="9890" y="21600"/>
                  <a:pt x="8840" y="20790"/>
                  <a:pt x="8210" y="19510"/>
                </a:cubicBezTo>
                <a:cubicBezTo>
                  <a:pt x="7620" y="20000"/>
                  <a:pt x="7930" y="20290"/>
                  <a:pt x="6240" y="20290"/>
                </a:cubicBezTo>
                <a:cubicBezTo>
                  <a:pt x="4850" y="20290"/>
                  <a:pt x="3570" y="19280"/>
                  <a:pt x="2900" y="17640"/>
                </a:cubicBezTo>
                <a:cubicBezTo>
                  <a:pt x="1300" y="17600"/>
                  <a:pt x="480" y="16300"/>
                  <a:pt x="480" y="14660"/>
                </a:cubicBezTo>
                <a:cubicBezTo>
                  <a:pt x="480" y="13900"/>
                  <a:pt x="690" y="13210"/>
                  <a:pt x="1070" y="12640"/>
                </a:cubicBezTo>
                <a:cubicBezTo>
                  <a:pt x="380" y="12160"/>
                  <a:pt x="0" y="11210"/>
                  <a:pt x="0" y="10120"/>
                </a:cubicBezTo>
                <a:cubicBezTo>
                  <a:pt x="0" y="8590"/>
                  <a:pt x="840" y="7330"/>
                  <a:pt x="1930" y="7160"/>
                </a:cubicBezTo>
                <a:close/>
              </a:path>
              <a:path w="21600" h="21600" fill="none">
                <a:moveTo>
                  <a:pt x="1930" y="7160"/>
                </a:moveTo>
                <a:cubicBezTo>
                  <a:pt x="1950" y="7410"/>
                  <a:pt x="2040" y="7690"/>
                  <a:pt x="2090" y="7920"/>
                </a:cubicBezTo>
              </a:path>
              <a:path w="21600" h="21600" fill="none">
                <a:moveTo>
                  <a:pt x="6970" y="2600"/>
                </a:moveTo>
                <a:cubicBezTo>
                  <a:pt x="7200" y="2790"/>
                  <a:pt x="7480" y="3050"/>
                  <a:pt x="7670" y="3310"/>
                </a:cubicBezTo>
              </a:path>
              <a:path w="21600" h="21600" fill="none">
                <a:moveTo>
                  <a:pt x="11210" y="1700"/>
                </a:moveTo>
                <a:cubicBezTo>
                  <a:pt x="11130" y="1910"/>
                  <a:pt x="11080" y="2160"/>
                  <a:pt x="11030" y="2400"/>
                </a:cubicBezTo>
              </a:path>
              <a:path w="21600" h="21600" fill="none">
                <a:moveTo>
                  <a:pt x="14870" y="1160"/>
                </a:moveTo>
                <a:cubicBezTo>
                  <a:pt x="14720" y="1400"/>
                  <a:pt x="14640" y="1720"/>
                  <a:pt x="14540" y="2010"/>
                </a:cubicBezTo>
              </a:path>
              <a:path w="21600" h="21600" fill="none">
                <a:moveTo>
                  <a:pt x="19110" y="2710"/>
                </a:moveTo>
                <a:cubicBezTo>
                  <a:pt x="19130" y="2890"/>
                  <a:pt x="19230" y="3290"/>
                  <a:pt x="19190" y="3380"/>
                </a:cubicBezTo>
              </a:path>
              <a:path w="21600" h="21600" fill="none">
                <a:moveTo>
                  <a:pt x="20830" y="7660"/>
                </a:moveTo>
                <a:cubicBezTo>
                  <a:pt x="20660" y="8170"/>
                  <a:pt x="20430" y="8620"/>
                  <a:pt x="20110" y="8990"/>
                </a:cubicBezTo>
              </a:path>
              <a:path w="21600" h="21600" fill="none">
                <a:moveTo>
                  <a:pt x="18660" y="15010"/>
                </a:moveTo>
                <a:cubicBezTo>
                  <a:pt x="18740" y="14200"/>
                  <a:pt x="18280" y="12200"/>
                  <a:pt x="17000" y="11450"/>
                </a:cubicBezTo>
              </a:path>
              <a:path w="21600" h="21600" fill="none">
                <a:moveTo>
                  <a:pt x="14240" y="18310"/>
                </a:moveTo>
                <a:cubicBezTo>
                  <a:pt x="14320" y="17980"/>
                  <a:pt x="14350" y="17680"/>
                  <a:pt x="14370" y="17360"/>
                </a:cubicBezTo>
              </a:path>
              <a:path w="21600" h="21600" fill="none">
                <a:moveTo>
                  <a:pt x="8220" y="19510"/>
                </a:moveTo>
                <a:cubicBezTo>
                  <a:pt x="8060" y="19250"/>
                  <a:pt x="7960" y="18950"/>
                  <a:pt x="7860" y="18640"/>
                </a:cubicBezTo>
              </a:path>
              <a:path w="21600" h="21600" fill="none">
                <a:moveTo>
                  <a:pt x="2900" y="17640"/>
                </a:moveTo>
                <a:cubicBezTo>
                  <a:pt x="3090" y="17600"/>
                  <a:pt x="3280" y="17540"/>
                  <a:pt x="3460" y="17450"/>
                </a:cubicBezTo>
              </a:path>
              <a:path w="21600" h="21600" fill="none">
                <a:moveTo>
                  <a:pt x="1070" y="12640"/>
                </a:moveTo>
                <a:cubicBezTo>
                  <a:pt x="1400" y="12900"/>
                  <a:pt x="1780" y="13130"/>
                  <a:pt x="2330" y="13040"/>
                </a:cubicBezTo>
              </a:path>
              <a:path w="21600" h="21600">
                <a:moveTo>
                  <a:pt x="8589" y="24867"/>
                </a:moveTo>
                <a:lnTo>
                  <a:pt x="8588" y="24867"/>
                </a:lnTo>
                <a:cubicBezTo>
                  <a:pt x="7594" y="24867"/>
                  <a:pt x="6789" y="25672"/>
                  <a:pt x="6789" y="26666"/>
                </a:cubicBezTo>
                <a:cubicBezTo>
                  <a:pt x="6789" y="27661"/>
                  <a:pt x="7594" y="28467"/>
                  <a:pt x="8589" y="28467"/>
                </a:cubicBezTo>
                <a:cubicBezTo>
                  <a:pt x="9583" y="28467"/>
                  <a:pt x="10389" y="27661"/>
                  <a:pt x="10389" y="26667"/>
                </a:cubicBezTo>
                <a:cubicBezTo>
                  <a:pt x="10389" y="25672"/>
                  <a:pt x="9583" y="24867"/>
                  <a:pt x="8589" y="24867"/>
                </a:cubicBezTo>
                <a:close/>
              </a:path>
              <a:path w="21600" h="21600">
                <a:moveTo>
                  <a:pt x="7620" y="32420"/>
                </a:moveTo>
                <a:lnTo>
                  <a:pt x="7619" y="32420"/>
                </a:lnTo>
                <a:cubicBezTo>
                  <a:pt x="6957" y="32420"/>
                  <a:pt x="6420" y="32957"/>
                  <a:pt x="6420" y="33619"/>
                </a:cubicBezTo>
                <a:cubicBezTo>
                  <a:pt x="6420" y="34282"/>
                  <a:pt x="6957" y="34820"/>
                  <a:pt x="7620" y="34820"/>
                </a:cubicBezTo>
                <a:cubicBezTo>
                  <a:pt x="8282" y="34820"/>
                  <a:pt x="8820" y="34282"/>
                  <a:pt x="8820" y="33620"/>
                </a:cubicBezTo>
                <a:cubicBezTo>
                  <a:pt x="8820" y="32957"/>
                  <a:pt x="8282" y="32420"/>
                  <a:pt x="7620" y="32420"/>
                </a:cubicBezTo>
                <a:close/>
              </a:path>
              <a:path w="21600" h="21600">
                <a:moveTo>
                  <a:pt x="6775" y="38982"/>
                </a:moveTo>
                <a:lnTo>
                  <a:pt x="6774" y="38982"/>
                </a:lnTo>
                <a:cubicBezTo>
                  <a:pt x="6388" y="38982"/>
                  <a:pt x="6075" y="39295"/>
                  <a:pt x="6075" y="39681"/>
                </a:cubicBezTo>
                <a:cubicBezTo>
                  <a:pt x="6075" y="40068"/>
                  <a:pt x="6388" y="40382"/>
                  <a:pt x="6775" y="40382"/>
                </a:cubicBezTo>
                <a:cubicBezTo>
                  <a:pt x="7161" y="40382"/>
                  <a:pt x="7475" y="40068"/>
                  <a:pt x="7475" y="39682"/>
                </a:cubicBezTo>
                <a:cubicBezTo>
                  <a:pt x="7475" y="39295"/>
                  <a:pt x="7161" y="38982"/>
                  <a:pt x="6775" y="38982"/>
                </a:cubicBez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Dove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duole?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CasellaDiTesto 1"/>
          <p:cNvSpPr>
            <a:spLocks noChangeArrowheads="1"/>
          </p:cNvSpPr>
          <p:nvPr/>
        </p:nvSpPr>
        <p:spPr bwMode="auto">
          <a:xfrm>
            <a:off x="539750" y="2492375"/>
            <a:ext cx="7488238" cy="5810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C00000"/>
                </a:solidFill>
              </a:rPr>
              <a:t>IL SISTEMA SOMATO-SENSORIALE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olo 1"/>
          <p:cNvSpPr txBox="1">
            <a:spLocks noGrp="1"/>
          </p:cNvSpPr>
          <p:nvPr>
            <p:ph type="title" idx="4294967295"/>
          </p:nvPr>
        </p:nvSpPr>
        <p:spPr>
          <a:xfrm>
            <a:off x="0" y="512763"/>
            <a:ext cx="9144000" cy="914400"/>
          </a:xfrm>
        </p:spPr>
        <p:txBody>
          <a:bodyPr lIns="91440" tIns="45720" rIns="91440" bIns="45720"/>
          <a:lstStyle/>
          <a:p>
            <a:pPr eaLnBrk="1" hangingPunct="1"/>
            <a:r>
              <a:rPr sz="2500" b="1" smtClean="0">
                <a:latin typeface="Calibri" pitchFamily="34" charset="0"/>
                <a:ea typeface="MS PGothic" pitchFamily="34" charset="-128"/>
                <a:cs typeface="Mangal"/>
              </a:rPr>
              <a:t>L'insieme dei recettori sensitivi periferici e delle vie che conducono le sensibilità tattili e propriocettive, quelle termiche e quelle dolorifiche costituiscono un sistema noto come:</a:t>
            </a:r>
          </a:p>
        </p:txBody>
      </p:sp>
      <p:sp>
        <p:nvSpPr>
          <p:cNvPr id="84994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0" y="3933825"/>
            <a:ext cx="9144000" cy="2590800"/>
          </a:xfrm>
        </p:spPr>
        <p:txBody>
          <a:bodyPr lIns="91440" tIns="45720" rIns="91440" bIns="45720"/>
          <a:lstStyle/>
          <a:p>
            <a:pPr marL="341313" indent="-341313" eaLnBrk="1" hangingPunct="1">
              <a:spcBef>
                <a:spcPts val="700"/>
              </a:spcBef>
              <a:buClr>
                <a:srgbClr val="000000"/>
              </a:buClr>
            </a:pP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     </a:t>
            </a:r>
            <a:r>
              <a:rPr sz="2800" b="1" u="sng" smtClean="0">
                <a:latin typeface="Calibri" pitchFamily="34" charset="0"/>
                <a:ea typeface="Microsoft YaHei" pitchFamily="34" charset="-122"/>
                <a:cs typeface="Mangal"/>
              </a:rPr>
              <a:t>Il sistema somato-sensoriale</a:t>
            </a: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, deputato a identificare il dolore (origine, intensità e qualità) è costituito da </a:t>
            </a:r>
            <a:r>
              <a:rPr sz="2800" b="1" u="sng" smtClean="0">
                <a:latin typeface="Calibri" pitchFamily="34" charset="0"/>
                <a:ea typeface="Microsoft YaHei" pitchFamily="34" charset="-122"/>
                <a:cs typeface="Mangal"/>
              </a:rPr>
              <a:t>neuroni, recettori, fibre nervose, sinapsi, neuromediatori chimici e circuiti neuronali, collocati in tutto il sistema nervoso.</a:t>
            </a:r>
          </a:p>
        </p:txBody>
      </p:sp>
      <p:sp>
        <p:nvSpPr>
          <p:cNvPr id="84995" name="Rettangolo 4"/>
          <p:cNvSpPr>
            <a:spLocks noChangeArrowheads="1"/>
          </p:cNvSpPr>
          <p:nvPr/>
        </p:nvSpPr>
        <p:spPr bwMode="auto">
          <a:xfrm>
            <a:off x="900113" y="2276475"/>
            <a:ext cx="7488237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C00000"/>
                </a:solidFill>
              </a:rPr>
              <a:t>SISTEMA SOMATO-SENSORIALE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olo 1"/>
          <p:cNvSpPr txBox="1">
            <a:spLocks noGrp="1"/>
          </p:cNvSpPr>
          <p:nvPr>
            <p:ph type="title" idx="4294967295"/>
          </p:nvPr>
        </p:nvSpPr>
        <p:spPr>
          <a:xfrm>
            <a:off x="468313" y="493713"/>
            <a:ext cx="8229600" cy="762000"/>
          </a:xfrm>
        </p:spPr>
        <p:txBody>
          <a:bodyPr>
            <a:spAutoFit/>
          </a:bodyPr>
          <a:lstStyle/>
          <a:p>
            <a:pPr eaLnBrk="1"/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Sistema somato-sensoriale</a:t>
            </a:r>
          </a:p>
        </p:txBody>
      </p:sp>
      <p:sp>
        <p:nvSpPr>
          <p:cNvPr id="87042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457200" y="1604963"/>
            <a:ext cx="8229600" cy="3976687"/>
          </a:xfrm>
        </p:spPr>
        <p:txBody>
          <a:bodyPr/>
          <a:lstStyle/>
          <a:p>
            <a:pPr marL="341313" indent="-341313" eaLnBrk="1">
              <a:buClr>
                <a:srgbClr val="000000"/>
              </a:buClr>
            </a:pPr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marL="341313" indent="-341313" eaLnBrk="1">
              <a:buClr>
                <a:srgbClr val="000000"/>
              </a:buClr>
              <a:buFontTx/>
              <a:buChar char="•"/>
            </a:pPr>
            <a:r>
              <a:rPr b="1" u="sng" smtClean="0">
                <a:latin typeface="Calibri" pitchFamily="34" charset="0"/>
                <a:ea typeface="Microsoft YaHei" pitchFamily="34" charset="-122"/>
                <a:cs typeface="Mangal"/>
              </a:rPr>
              <a:t>Fibre nocicettive di tipo A -Delta</a:t>
            </a:r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 ( </a:t>
            </a: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parzialmente mielinizzate) con dolore rapido con caratteristiche di </a:t>
            </a:r>
            <a:r>
              <a:rPr sz="2800" smtClean="0">
                <a:solidFill>
                  <a:srgbClr val="F63D18"/>
                </a:solidFill>
                <a:latin typeface="Calibri" pitchFamily="34" charset="0"/>
                <a:ea typeface="Microsoft YaHei" pitchFamily="34" charset="-122"/>
                <a:cs typeface="Mangal"/>
              </a:rPr>
              <a:t>scarica elettrica, puntura</a:t>
            </a: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( es. dolore trigeminale, al dolore improvviso articolare da carico ) .</a:t>
            </a:r>
          </a:p>
          <a:p>
            <a:pPr marL="341313" indent="-341313" eaLnBrk="1">
              <a:buClr>
                <a:srgbClr val="000000"/>
              </a:buClr>
              <a:buFontTx/>
              <a:buChar char="•"/>
            </a:pPr>
            <a:r>
              <a:rPr sz="2800" b="1" u="sng" smtClean="0">
                <a:latin typeface="Calibri" pitchFamily="34" charset="0"/>
                <a:ea typeface="Microsoft YaHei" pitchFamily="34" charset="-122"/>
                <a:cs typeface="Mangal"/>
              </a:rPr>
              <a:t>Fibre nocicettive A-Beta</a:t>
            </a: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 (mieliniche)  che trasmettono la sensibilità </a:t>
            </a:r>
            <a:r>
              <a:rPr sz="2800" b="1" smtClean="0">
                <a:latin typeface="Calibri" pitchFamily="34" charset="0"/>
                <a:ea typeface="Microsoft YaHei" pitchFamily="34" charset="-122"/>
                <a:cs typeface="Mangal"/>
              </a:rPr>
              <a:t>tattile e propriocettiva</a:t>
            </a: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 : dolore </a:t>
            </a:r>
            <a:r>
              <a:rPr sz="2800" smtClean="0">
                <a:solidFill>
                  <a:srgbClr val="F63D18"/>
                </a:solidFill>
                <a:latin typeface="Calibri" pitchFamily="34" charset="0"/>
                <a:ea typeface="Microsoft YaHei" pitchFamily="34" charset="-122"/>
                <a:cs typeface="Mangal"/>
              </a:rPr>
              <a:t>tipo spilli e aghi</a:t>
            </a: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 ( es. gamba accavallata per diverso tempo)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30188"/>
            <a:ext cx="8229600" cy="1230312"/>
          </a:xfrm>
        </p:spPr>
        <p:txBody>
          <a:bodyPr>
            <a:spAutoFit/>
          </a:bodyPr>
          <a:lstStyle/>
          <a:p>
            <a:pPr eaLnBrk="1"/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Sistema somato-sensoriale</a:t>
            </a:r>
          </a:p>
        </p:txBody>
      </p:sp>
      <p:sp>
        <p:nvSpPr>
          <p:cNvPr id="89090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457200" y="1604963"/>
            <a:ext cx="8229600" cy="3976687"/>
          </a:xfrm>
        </p:spPr>
        <p:txBody>
          <a:bodyPr/>
          <a:lstStyle/>
          <a:p>
            <a:pPr marL="341313" indent="-341313" eaLnBrk="1">
              <a:buClr>
                <a:srgbClr val="000000"/>
              </a:buClr>
              <a:buFontTx/>
              <a:buChar char="•"/>
            </a:pPr>
            <a:r>
              <a:rPr b="1" u="sng" smtClean="0">
                <a:latin typeface="Calibri" pitchFamily="34" charset="0"/>
                <a:ea typeface="Microsoft YaHei" pitchFamily="34" charset="-122"/>
                <a:cs typeface="Mangal"/>
              </a:rPr>
              <a:t>Fibre nocicettive C</a:t>
            </a:r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        </a:t>
            </a:r>
            <a:r>
              <a:rPr sz="2000" smtClean="0">
                <a:latin typeface="Calibri" pitchFamily="34" charset="0"/>
                <a:ea typeface="Microsoft YaHei" pitchFamily="34" charset="-122"/>
                <a:cs typeface="Mangal"/>
              </a:rPr>
              <a:t>di piccolo calibro  ( amieliniche): </a:t>
            </a:r>
          </a:p>
          <a:p>
            <a:pPr marL="341313" indent="-341313" eaLnBrk="1">
              <a:buClr>
                <a:srgbClr val="000000"/>
              </a:buClr>
            </a:pPr>
            <a:endParaRPr sz="20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marL="341313" indent="-341313" eaLnBrk="1">
              <a:buClr>
                <a:srgbClr val="000000"/>
              </a:buClr>
            </a:pPr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Dolore lento con caratteristiche del </a:t>
            </a:r>
            <a:r>
              <a:rPr smtClean="0">
                <a:solidFill>
                  <a:srgbClr val="F63D18"/>
                </a:solidFill>
                <a:latin typeface="Calibri" pitchFamily="34" charset="0"/>
                <a:ea typeface="Microsoft YaHei" pitchFamily="34" charset="-122"/>
                <a:cs typeface="Mangal"/>
              </a:rPr>
              <a:t>dolore sordo, profondo che brucia come calore</a:t>
            </a:r>
          </a:p>
          <a:p>
            <a:pPr marL="341313" indent="-341313" eaLnBrk="1">
              <a:buClr>
                <a:srgbClr val="000000"/>
              </a:buClr>
              <a:buFontTx/>
              <a:buChar char="•"/>
            </a:pPr>
            <a:endParaRPr sz="2800" smtClean="0">
              <a:solidFill>
                <a:schemeClr val="accent2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olo 1"/>
          <p:cNvSpPr txBox="1">
            <a:spLocks noGrp="1"/>
          </p:cNvSpPr>
          <p:nvPr>
            <p:ph type="title" idx="4294967295"/>
          </p:nvPr>
        </p:nvSpPr>
        <p:spPr>
          <a:xfrm>
            <a:off x="914400" y="44450"/>
            <a:ext cx="7772400" cy="914400"/>
          </a:xfrm>
        </p:spPr>
        <p:txBody>
          <a:bodyPr lIns="91440" tIns="45720" rIns="91440" bIns="45720"/>
          <a:lstStyle/>
          <a:p>
            <a:pPr eaLnBrk="1" hangingPunct="1"/>
            <a:r>
              <a:rPr sz="2400" b="1" smtClean="0">
                <a:latin typeface="Calibri" pitchFamily="34" charset="0"/>
                <a:ea typeface="Microsoft YaHei" pitchFamily="34" charset="-122"/>
                <a:cs typeface="Mangal"/>
              </a:rPr>
              <a:t>IL SISTEMA SOMATO-SENSORIALE : i nocicettori</a:t>
            </a:r>
          </a:p>
        </p:txBody>
      </p:sp>
      <p:sp>
        <p:nvSpPr>
          <p:cNvPr id="91138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0" y="4402138"/>
            <a:ext cx="8893175" cy="2482850"/>
          </a:xfrm>
        </p:spPr>
        <p:txBody>
          <a:bodyPr lIns="91440" tIns="45720" rIns="91440" bIns="45720"/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</a:pPr>
            <a:endParaRPr sz="20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FontTx/>
              <a:buChar char="•"/>
            </a:pPr>
            <a:r>
              <a:rPr sz="2000" b="1" smtClean="0">
                <a:solidFill>
                  <a:srgbClr val="F63D18"/>
                </a:solidFill>
                <a:latin typeface="Calibri" pitchFamily="34" charset="0"/>
                <a:ea typeface="Microsoft YaHei" pitchFamily="34" charset="-122"/>
                <a:cs typeface="Mangal"/>
              </a:rPr>
              <a:t>Dolore delle fibre A-delta</a:t>
            </a:r>
            <a:r>
              <a:rPr sz="2000" b="1" smtClean="0">
                <a:latin typeface="Calibri" pitchFamily="34" charset="0"/>
                <a:ea typeface="Microsoft YaHei" pitchFamily="34" charset="-122"/>
                <a:cs typeface="Mangal"/>
              </a:rPr>
              <a:t>  : dolore rapido (1° dolore) sensazione di scarica elettrica/puntura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FontTx/>
              <a:buChar char="•"/>
            </a:pPr>
            <a:endParaRPr sz="2000" b="1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FontTx/>
              <a:buChar char="•"/>
            </a:pPr>
            <a:r>
              <a:rPr sz="2000" b="1" smtClean="0">
                <a:solidFill>
                  <a:srgbClr val="F63D18"/>
                </a:solidFill>
                <a:latin typeface="Calibri" pitchFamily="34" charset="0"/>
                <a:ea typeface="Microsoft YaHei" pitchFamily="34" charset="-122"/>
                <a:cs typeface="Mangal"/>
              </a:rPr>
              <a:t>Dolore delle fibre C</a:t>
            </a:r>
            <a:r>
              <a:rPr sz="2000" b="1" smtClean="0">
                <a:latin typeface="Calibri" pitchFamily="34" charset="0"/>
                <a:ea typeface="Microsoft YaHei" pitchFamily="34" charset="-122"/>
                <a:cs typeface="Mangal"/>
              </a:rPr>
              <a:t> :  dolore lento (2° dolore) dolore sordo, profondo, che brucia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FontTx/>
              <a:buChar char="•"/>
            </a:pPr>
            <a:endParaRPr sz="2000" b="1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FontTx/>
              <a:buChar char="•"/>
            </a:pPr>
            <a:r>
              <a:rPr sz="2000" b="1" smtClean="0">
                <a:solidFill>
                  <a:srgbClr val="F63D18"/>
                </a:solidFill>
                <a:latin typeface="Calibri" pitchFamily="34" charset="0"/>
                <a:ea typeface="Microsoft YaHei" pitchFamily="34" charset="-122"/>
                <a:cs typeface="Mangal"/>
              </a:rPr>
              <a:t>Dolore delle fibre A</a:t>
            </a:r>
            <a:r>
              <a:rPr sz="2000" b="1" smtClean="0">
                <a:solidFill>
                  <a:srgbClr val="F63D18"/>
                </a:solidFill>
                <a:latin typeface="Symbol" pitchFamily="18" charset="2"/>
                <a:ea typeface="Microsoft YaHei" pitchFamily="34" charset="-122"/>
                <a:cs typeface="Mangal"/>
              </a:rPr>
              <a:t></a:t>
            </a:r>
            <a:r>
              <a:rPr sz="2000" b="1" smtClean="0">
                <a:solidFill>
                  <a:srgbClr val="F63D18"/>
                </a:solidFill>
                <a:latin typeface="Calibri" pitchFamily="34" charset="0"/>
                <a:ea typeface="Microsoft YaHei" pitchFamily="34" charset="-122"/>
                <a:cs typeface="Mangal"/>
              </a:rPr>
              <a:t> tattili</a:t>
            </a:r>
            <a:r>
              <a:rPr sz="2000" b="1" smtClean="0">
                <a:latin typeface="Calibri" pitchFamily="34" charset="0"/>
                <a:ea typeface="Microsoft YaHei" pitchFamily="34" charset="-122"/>
                <a:cs typeface="Mangal"/>
              </a:rPr>
              <a:t> : dolore-parestesia - sensazione di spilli o di aghi</a:t>
            </a:r>
          </a:p>
        </p:txBody>
      </p:sp>
      <p:pic>
        <p:nvPicPr>
          <p:cNvPr id="9113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765175"/>
            <a:ext cx="4954588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ttangolo 1"/>
          <p:cNvSpPr>
            <a:spLocks noChangeArrowheads="1"/>
          </p:cNvSpPr>
          <p:nvPr/>
        </p:nvSpPr>
        <p:spPr bwMode="auto">
          <a:xfrm>
            <a:off x="1331913" y="476250"/>
            <a:ext cx="6696075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IL SISTEMA SOMATO-SENSORIALE</a:t>
            </a:r>
          </a:p>
        </p:txBody>
      </p:sp>
      <p:pic>
        <p:nvPicPr>
          <p:cNvPr id="9318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509713"/>
            <a:ext cx="7488238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5"/>
          <p:cNvSpPr>
            <a:spLocks noChangeArrowheads="1"/>
          </p:cNvSpPr>
          <p:nvPr/>
        </p:nvSpPr>
        <p:spPr bwMode="auto">
          <a:xfrm>
            <a:off x="3779838" y="4868863"/>
            <a:ext cx="4248150" cy="1190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CasellaDiTesto 6"/>
          <p:cNvSpPr>
            <a:spLocks noChangeArrowheads="1"/>
          </p:cNvSpPr>
          <p:nvPr/>
        </p:nvSpPr>
        <p:spPr bwMode="auto">
          <a:xfrm>
            <a:off x="2555875" y="3789363"/>
            <a:ext cx="2232025" cy="20145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60">
            <a:solidFill>
              <a:srgbClr val="00206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CasellaDiTesto 7"/>
          <p:cNvSpPr>
            <a:spLocks noChangeArrowheads="1"/>
          </p:cNvSpPr>
          <p:nvPr/>
        </p:nvSpPr>
        <p:spPr bwMode="auto">
          <a:xfrm>
            <a:off x="2051050" y="1196975"/>
            <a:ext cx="3025775" cy="28368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60">
            <a:solidFill>
              <a:srgbClr val="FFFF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egnaposto data 3"/>
          <p:cNvSpPr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3780C096-FD04-4046-A495-3D5F06CF1910}" type="datetime1">
              <a:rPr lang="it-IT" sz="1200">
                <a:solidFill>
                  <a:srgbClr val="898989"/>
                </a:solidFill>
                <a:latin typeface="Calibri" pitchFamily="34" charset="0"/>
              </a:rPr>
              <a:pPr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01/02/19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3" name="Titolo 2"/>
          <p:cNvSpPr txBox="1">
            <a:spLocks noGrp="1"/>
          </p:cNvSpPr>
          <p:nvPr>
            <p:ph type="title" idx="4294967295"/>
          </p:nvPr>
        </p:nvSpPr>
        <p:spPr>
          <a:xfrm>
            <a:off x="0" y="333375"/>
            <a:ext cx="9180513" cy="5688013"/>
          </a:xfrm>
        </p:spPr>
        <p:txBody>
          <a:bodyPr lIns="91440" tIns="45720" rIns="91440" bIns="45720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sz="2900" smtClean="0">
                <a:solidFill>
                  <a:srgbClr val="C00000"/>
                </a:solidFill>
                <a:latin typeface="Tahoma" pitchFamily="34"/>
                <a:ea typeface="Tahoma" pitchFamily="34"/>
                <a:cs typeface="Tahoma" pitchFamily="34"/>
              </a:rPr>
              <a:t/>
            </a:r>
            <a:br>
              <a:rPr sz="2900" smtClean="0">
                <a:solidFill>
                  <a:srgbClr val="C00000"/>
                </a:solidFill>
                <a:latin typeface="Tahoma" pitchFamily="34"/>
                <a:ea typeface="Tahoma" pitchFamily="34"/>
                <a:cs typeface="Tahoma" pitchFamily="34"/>
              </a:rPr>
            </a:br>
            <a:r>
              <a:rPr sz="2900" smtClean="0">
                <a:solidFill>
                  <a:srgbClr val="C00000"/>
                </a:solidFill>
                <a:latin typeface="Tahoma" pitchFamily="34"/>
                <a:ea typeface="Tahoma" pitchFamily="34"/>
                <a:cs typeface="Tahoma" pitchFamily="34"/>
              </a:rPr>
              <a:t/>
            </a:r>
            <a:br>
              <a:rPr sz="2900" smtClean="0">
                <a:solidFill>
                  <a:srgbClr val="C00000"/>
                </a:solidFill>
                <a:latin typeface="Tahoma" pitchFamily="34"/>
                <a:ea typeface="Tahoma" pitchFamily="34"/>
                <a:cs typeface="Tahoma" pitchFamily="34"/>
              </a:rPr>
            </a:br>
            <a:r>
              <a:rPr sz="2900" smtClean="0">
                <a:solidFill>
                  <a:srgbClr val="C00000"/>
                </a:solidFill>
                <a:latin typeface="Tahoma" pitchFamily="34"/>
                <a:ea typeface="Tahoma" pitchFamily="34"/>
                <a:cs typeface="Tahoma" pitchFamily="34"/>
              </a:rPr>
              <a:t/>
            </a:r>
            <a:br>
              <a:rPr sz="2900" smtClean="0">
                <a:solidFill>
                  <a:srgbClr val="C00000"/>
                </a:solidFill>
                <a:latin typeface="Tahoma" pitchFamily="34"/>
                <a:ea typeface="Tahoma" pitchFamily="34"/>
                <a:cs typeface="Tahoma" pitchFamily="34"/>
              </a:rPr>
            </a:br>
            <a:r>
              <a:rPr sz="2900" smtClean="0">
                <a:solidFill>
                  <a:srgbClr val="C00000"/>
                </a:solidFill>
                <a:latin typeface="Tahoma" pitchFamily="34"/>
                <a:ea typeface="Tahoma" pitchFamily="34"/>
                <a:cs typeface="Tahoma" pitchFamily="34"/>
              </a:rPr>
              <a:t/>
            </a:r>
            <a:br>
              <a:rPr sz="2900" smtClean="0">
                <a:solidFill>
                  <a:srgbClr val="C00000"/>
                </a:solidFill>
                <a:latin typeface="Tahoma" pitchFamily="34"/>
                <a:ea typeface="Tahoma" pitchFamily="34"/>
                <a:cs typeface="Tahoma" pitchFamily="34"/>
              </a:rPr>
            </a:br>
            <a:r>
              <a:rPr sz="2900" smtClean="0">
                <a:solidFill>
                  <a:srgbClr val="C00000"/>
                </a:solidFill>
                <a:latin typeface="Tahoma" pitchFamily="34"/>
                <a:ea typeface="Tahoma" pitchFamily="34"/>
                <a:cs typeface="Tahoma" pitchFamily="34"/>
              </a:rPr>
              <a:t>Gazzetta Ufficiale n. 65 del 19 marzo 2010</a:t>
            </a:r>
            <a:r>
              <a:rPr sz="2200" smtClean="0">
                <a:solidFill>
                  <a:srgbClr val="0044AC"/>
                </a:solidFill>
                <a:latin typeface="Tahoma" pitchFamily="34"/>
                <a:ea typeface="Tahoma" pitchFamily="34"/>
                <a:cs typeface="Tahoma" pitchFamily="34"/>
              </a:rPr>
              <a:t/>
            </a:r>
            <a:br>
              <a:rPr sz="2200" smtClean="0">
                <a:solidFill>
                  <a:srgbClr val="0044AC"/>
                </a:solidFill>
                <a:latin typeface="Tahoma" pitchFamily="34"/>
                <a:ea typeface="Tahoma" pitchFamily="34"/>
                <a:cs typeface="Tahoma" pitchFamily="34"/>
              </a:rPr>
            </a:br>
            <a:r>
              <a:rPr sz="2200" smtClean="0">
                <a:solidFill>
                  <a:srgbClr val="0044AC"/>
                </a:solidFill>
                <a:latin typeface="Tahoma" pitchFamily="34"/>
                <a:ea typeface="Tahoma" pitchFamily="34"/>
                <a:cs typeface="Tahoma" pitchFamily="34"/>
              </a:rPr>
              <a:t/>
            </a:r>
            <a:br>
              <a:rPr sz="2200" smtClean="0">
                <a:solidFill>
                  <a:srgbClr val="0044AC"/>
                </a:solidFill>
                <a:latin typeface="Tahoma" pitchFamily="34"/>
                <a:ea typeface="Tahoma" pitchFamily="34"/>
                <a:cs typeface="Tahoma" pitchFamily="34"/>
              </a:rPr>
            </a:br>
            <a:r>
              <a:rPr sz="2200" smtClean="0">
                <a:solidFill>
                  <a:srgbClr val="0044AC"/>
                </a:solidFill>
                <a:latin typeface="Tahoma" pitchFamily="34"/>
                <a:ea typeface="Tahoma" pitchFamily="34"/>
                <a:cs typeface="Tahoma" pitchFamily="34"/>
              </a:rPr>
              <a:t/>
            </a:r>
            <a:br>
              <a:rPr sz="2200" smtClean="0">
                <a:solidFill>
                  <a:srgbClr val="0044AC"/>
                </a:solidFill>
                <a:latin typeface="Tahoma" pitchFamily="34"/>
                <a:ea typeface="Tahoma" pitchFamily="34"/>
                <a:cs typeface="Tahoma" pitchFamily="34"/>
              </a:rPr>
            </a:br>
            <a:r>
              <a:rPr sz="2200" smtClean="0">
                <a:solidFill>
                  <a:srgbClr val="0044AC"/>
                </a:solidFill>
                <a:latin typeface="Tahoma" pitchFamily="34"/>
                <a:ea typeface="Tahoma" pitchFamily="34"/>
                <a:cs typeface="Tahoma" pitchFamily="34"/>
              </a:rPr>
              <a:t/>
            </a:r>
            <a:br>
              <a:rPr sz="2200" smtClean="0">
                <a:solidFill>
                  <a:srgbClr val="0044AC"/>
                </a:solidFill>
                <a:latin typeface="Tahoma" pitchFamily="34"/>
                <a:ea typeface="Tahoma" pitchFamily="34"/>
                <a:cs typeface="Tahoma" pitchFamily="34"/>
              </a:rPr>
            </a:br>
            <a:r>
              <a:rPr sz="2800" b="1" smtClean="0">
                <a:solidFill>
                  <a:srgbClr val="0044AC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Tahoma" pitchFamily="34"/>
                <a:cs typeface="Tahoma" pitchFamily="34"/>
              </a:rPr>
              <a:t>La legge 15 marzo 2010, n. 38 </a:t>
            </a:r>
            <a:br>
              <a:rPr sz="2800" b="1" smtClean="0">
                <a:solidFill>
                  <a:srgbClr val="0044AC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Tahoma" pitchFamily="34"/>
                <a:cs typeface="Tahoma" pitchFamily="34"/>
              </a:rPr>
            </a:br>
            <a:r>
              <a:rPr sz="2800" b="1" smtClean="0">
                <a:solidFill>
                  <a:srgbClr val="0044AC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Tahoma" pitchFamily="34"/>
                <a:cs typeface="Tahoma" pitchFamily="34"/>
              </a:rPr>
              <a:t> "Disposizioni per garantire l'accesso alle  	Cure Palliative ed alla Terapia del Dolore</a:t>
            </a:r>
            <a:r>
              <a:rPr sz="2800" b="1" smtClean="0">
                <a:solidFill>
                  <a:srgbClr val="0044AC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“ </a:t>
            </a:r>
            <a:r>
              <a:rPr sz="2200" b="1" smtClean="0">
                <a:solidFill>
                  <a:srgbClr val="0044AC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/>
            </a:r>
            <a:br>
              <a:rPr sz="2200" b="1" smtClean="0">
                <a:solidFill>
                  <a:srgbClr val="0044AC"/>
                </a:solidFill>
                <a:effectLst>
                  <a:outerShdw dist="17961" dir="2700000">
                    <a:scrgbClr r="0" g="0" b="0"/>
                  </a:outerShdw>
                </a:effectLst>
              </a:rPr>
            </a:br>
            <a:r>
              <a:rPr sz="4000" b="1" smtClean="0">
                <a:solidFill>
                  <a:srgbClr val="0044AC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/>
            </a:r>
            <a:br>
              <a:rPr sz="4000" b="1" smtClean="0">
                <a:solidFill>
                  <a:srgbClr val="0044AC"/>
                </a:solidFill>
                <a:effectLst>
                  <a:outerShdw dist="17961" dir="2700000">
                    <a:scrgbClr r="0" g="0" b="0"/>
                  </a:outerShdw>
                </a:effectLst>
              </a:rPr>
            </a:br>
            <a:endParaRPr sz="4000" b="1" smtClean="0">
              <a:solidFill>
                <a:srgbClr val="0044AC"/>
              </a:solidFill>
              <a:effectLst>
                <a:outerShdw dist="17961" dir="2700000">
                  <a:scrgbClr r="0" g="0" b="0"/>
                </a:outerShdw>
              </a:effectLst>
            </a:endParaRPr>
          </a:p>
        </p:txBody>
      </p:sp>
      <p:pic>
        <p:nvPicPr>
          <p:cNvPr id="29699" name="Picture 5" descr="C:\VECCHIO_D\SIMG\CONVENTION ROMA 2006\testata_portal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4188" y="115888"/>
            <a:ext cx="5770562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0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196975"/>
            <a:ext cx="4883150" cy="528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4" name="Rectangle 1027"/>
          <p:cNvSpPr>
            <a:spLocks noChangeArrowheads="1"/>
          </p:cNvSpPr>
          <p:nvPr/>
        </p:nvSpPr>
        <p:spPr bwMode="auto">
          <a:xfrm>
            <a:off x="684213" y="354013"/>
            <a:ext cx="7618412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C0504D"/>
                </a:solidFill>
                <a:latin typeface="Century Gothic" pitchFamily="34" charset="0"/>
              </a:rPr>
              <a:t>TRASMISSIONE DEL DOLORE</a:t>
            </a:r>
          </a:p>
        </p:txBody>
      </p:sp>
      <p:sp>
        <p:nvSpPr>
          <p:cNvPr id="95235" name="Text Box 1028"/>
          <p:cNvSpPr>
            <a:spLocks noChangeArrowheads="1"/>
          </p:cNvSpPr>
          <p:nvPr/>
        </p:nvSpPr>
        <p:spPr bwMode="auto">
          <a:xfrm>
            <a:off x="6227763" y="3789363"/>
            <a:ext cx="2665412" cy="14652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99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entury Gothic" pitchFamily="34" charset="0"/>
              </a:rPr>
              <a:t>Le fibre nocicettive conducono lo stimolo doloroso dalla periferia al midollo spinale.</a:t>
            </a:r>
          </a:p>
        </p:txBody>
      </p:sp>
      <p:sp>
        <p:nvSpPr>
          <p:cNvPr id="95236" name="Line 1029"/>
          <p:cNvSpPr>
            <a:spLocks noChangeShapeType="1"/>
          </p:cNvSpPr>
          <p:nvPr/>
        </p:nvSpPr>
        <p:spPr bwMode="auto">
          <a:xfrm flipH="1">
            <a:off x="5621338" y="4508500"/>
            <a:ext cx="574675" cy="0"/>
          </a:xfrm>
          <a:prstGeom prst="line">
            <a:avLst/>
          </a:prstGeom>
          <a:noFill/>
          <a:ln w="76320">
            <a:solidFill>
              <a:srgbClr val="990000"/>
            </a:solidFill>
            <a:miter lim="800000"/>
            <a:headEnd/>
            <a:tailEnd type="arrow" w="med" len="med"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95237" name="Line 1030"/>
          <p:cNvSpPr>
            <a:spLocks noChangeShapeType="1"/>
          </p:cNvSpPr>
          <p:nvPr/>
        </p:nvSpPr>
        <p:spPr bwMode="auto">
          <a:xfrm flipH="1">
            <a:off x="2916238" y="2636838"/>
            <a:ext cx="1655762" cy="0"/>
          </a:xfrm>
          <a:prstGeom prst="line">
            <a:avLst/>
          </a:prstGeom>
          <a:noFill/>
          <a:ln w="76320">
            <a:solidFill>
              <a:srgbClr val="990000"/>
            </a:solidFill>
            <a:miter lim="800000"/>
            <a:headEnd/>
            <a:tailEnd type="arrow" w="med" len="med"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95238" name="Text Box 1031"/>
          <p:cNvSpPr>
            <a:spLocks noChangeArrowheads="1"/>
          </p:cNvSpPr>
          <p:nvPr/>
        </p:nvSpPr>
        <p:spPr bwMode="auto">
          <a:xfrm>
            <a:off x="4572000" y="1916113"/>
            <a:ext cx="3455988" cy="14652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99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entury Gothic" pitchFamily="34" charset="0"/>
              </a:rPr>
              <a:t>Dal midollo spinale l’informazione nocicettiva viene trasmessa al cervello dal sistema ascendente di trasmissione del dolore.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olo 1"/>
          <p:cNvSpPr txBox="1">
            <a:spLocks noGrp="1"/>
          </p:cNvSpPr>
          <p:nvPr>
            <p:ph type="title" idx="4294967295"/>
          </p:nvPr>
        </p:nvSpPr>
        <p:spPr>
          <a:xfrm>
            <a:off x="1631950" y="188913"/>
            <a:ext cx="6321425" cy="787400"/>
          </a:xfrm>
        </p:spPr>
        <p:txBody>
          <a:bodyPr lIns="91440" tIns="45720" rIns="91440" bIns="45720"/>
          <a:lstStyle/>
          <a:p>
            <a:pPr eaLnBrk="1" hangingPunct="1"/>
            <a:r>
              <a:rPr sz="3600" b="1" smtClean="0">
                <a:solidFill>
                  <a:srgbClr val="C0504D"/>
                </a:solidFill>
                <a:latin typeface="Century Gothic" pitchFamily="34" charset="0"/>
                <a:ea typeface="Microsoft YaHei" pitchFamily="34" charset="-122"/>
                <a:cs typeface="Mangal"/>
              </a:rPr>
              <a:t>Modulazione del dolore</a:t>
            </a:r>
          </a:p>
        </p:txBody>
      </p:sp>
      <p:pic>
        <p:nvPicPr>
          <p:cNvPr id="97282" name="Picture 1027" descr="painpathway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2133600"/>
            <a:ext cx="5049838" cy="43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Text Box 1028"/>
          <p:cNvSpPr>
            <a:spLocks noChangeArrowheads="1"/>
          </p:cNvSpPr>
          <p:nvPr/>
        </p:nvSpPr>
        <p:spPr bwMode="auto">
          <a:xfrm>
            <a:off x="323850" y="1425575"/>
            <a:ext cx="8424863" cy="7032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4" charset="0"/>
              </a:rPr>
              <a:t>Il sistema ascendente di trasmissione del dolore e il sistema discendente di modulazione del dolore, comunicano a livello del midollo spinale.   </a:t>
            </a:r>
          </a:p>
        </p:txBody>
      </p:sp>
      <p:sp>
        <p:nvSpPr>
          <p:cNvPr id="97284" name="Text Box 1029"/>
          <p:cNvSpPr>
            <a:spLocks noChangeArrowheads="1"/>
          </p:cNvSpPr>
          <p:nvPr/>
        </p:nvSpPr>
        <p:spPr bwMode="auto">
          <a:xfrm>
            <a:off x="5435600" y="3357563"/>
            <a:ext cx="3529013" cy="1190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L’attivazione del sistema inibitore discendente, impedisce la trasmissione ascendente del dolore.</a:t>
            </a:r>
          </a:p>
        </p:txBody>
      </p:sp>
      <p:sp>
        <p:nvSpPr>
          <p:cNvPr id="97285" name="Line 1030"/>
          <p:cNvSpPr>
            <a:spLocks noChangeShapeType="1"/>
          </p:cNvSpPr>
          <p:nvPr/>
        </p:nvSpPr>
        <p:spPr bwMode="auto">
          <a:xfrm>
            <a:off x="3419475" y="3860800"/>
            <a:ext cx="1944688" cy="0"/>
          </a:xfrm>
          <a:prstGeom prst="line">
            <a:avLst/>
          </a:prstGeom>
          <a:noFill/>
          <a:ln w="76320">
            <a:solidFill>
              <a:srgbClr val="FF6600"/>
            </a:solidFill>
            <a:miter lim="800000"/>
            <a:headEnd/>
            <a:tailEnd type="arrow" w="med" len="med"/>
          </a:ln>
        </p:spPr>
        <p:txBody>
          <a:bodyPr lIns="90000" tIns="46800" rIns="90000" bIns="46800"/>
          <a:lstStyle/>
          <a:p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ttangolo 1"/>
          <p:cNvSpPr>
            <a:spLocks noChangeArrowheads="1"/>
          </p:cNvSpPr>
          <p:nvPr/>
        </p:nvSpPr>
        <p:spPr bwMode="auto">
          <a:xfrm>
            <a:off x="2619375" y="230188"/>
            <a:ext cx="4057650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0000"/>
                </a:solidFill>
                <a:latin typeface="Calibri" pitchFamily="34" charset="0"/>
              </a:rPr>
              <a:t>IL DOLORE DI NATURA INFIAMMATORIA</a:t>
            </a:r>
          </a:p>
        </p:txBody>
      </p:sp>
      <p:pic>
        <p:nvPicPr>
          <p:cNvPr id="9933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341438"/>
            <a:ext cx="74866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ttangolo 3"/>
          <p:cNvSpPr>
            <a:spLocks noChangeArrowheads="1"/>
          </p:cNvSpPr>
          <p:nvPr/>
        </p:nvSpPr>
        <p:spPr bwMode="auto">
          <a:xfrm>
            <a:off x="2124075" y="5157788"/>
            <a:ext cx="5327650" cy="15541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2060"/>
                </a:solidFill>
                <a:latin typeface="Georgia" pitchFamily="18" charset="0"/>
              </a:rPr>
              <a:t>Istamina                                               H+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2060"/>
                </a:solidFill>
                <a:latin typeface="Georgia" pitchFamily="18" charset="0"/>
              </a:rPr>
              <a:t>Serotonina                         Nerve Growth Factor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2060"/>
                </a:solidFill>
                <a:latin typeface="Georgia" pitchFamily="18" charset="0"/>
              </a:rPr>
              <a:t>Bradichinina                                      TNFa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2060"/>
                </a:solidFill>
                <a:latin typeface="Georgia" pitchFamily="18" charset="0"/>
              </a:rPr>
              <a:t>Prostaglandine                              Endoteline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2060"/>
                </a:solidFill>
                <a:latin typeface="Georgia" pitchFamily="18" charset="0"/>
              </a:rPr>
              <a:t>ATP                                            Interleuchine                                                  </a:t>
            </a:r>
          </a:p>
        </p:txBody>
      </p:sp>
      <p:sp>
        <p:nvSpPr>
          <p:cNvPr id="99332" name="Rettangolo 4"/>
          <p:cNvSpPr>
            <a:spLocks noChangeArrowheads="1"/>
          </p:cNvSpPr>
          <p:nvPr/>
        </p:nvSpPr>
        <p:spPr bwMode="auto">
          <a:xfrm>
            <a:off x="107950" y="1196975"/>
            <a:ext cx="1439863" cy="30781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i="1">
                <a:solidFill>
                  <a:srgbClr val="000000"/>
                </a:solidFill>
                <a:latin typeface="Calibri" pitchFamily="34" charset="0"/>
              </a:rPr>
              <a:t>Sede lesione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 b="1" i="1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i="1">
                <a:solidFill>
                  <a:srgbClr val="000000"/>
                </a:solidFill>
                <a:latin typeface="Calibri" pitchFamily="34" charset="0"/>
              </a:rPr>
              <a:t> Tessuti superficiali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 b="1" i="1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 b="1" i="1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 b="1" i="1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 b="1" i="1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i="1">
                <a:solidFill>
                  <a:srgbClr val="000000"/>
                </a:solidFill>
                <a:latin typeface="Calibri" pitchFamily="34" charset="0"/>
              </a:rPr>
              <a:t>Articolazioni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 b="1" i="1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 b="1" i="1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 b="1" i="1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400" b="1" i="1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i="1">
                <a:solidFill>
                  <a:srgbClr val="000000"/>
                </a:solidFill>
                <a:latin typeface="Calibri" pitchFamily="34" charset="0"/>
              </a:rPr>
              <a:t>Visceri</a:t>
            </a:r>
          </a:p>
        </p:txBody>
      </p:sp>
      <p:sp>
        <p:nvSpPr>
          <p:cNvPr id="99333" name="Rettangolo 5"/>
          <p:cNvSpPr>
            <a:spLocks noChangeArrowheads="1"/>
          </p:cNvSpPr>
          <p:nvPr/>
        </p:nvSpPr>
        <p:spPr bwMode="auto">
          <a:xfrm>
            <a:off x="4673600" y="1116013"/>
            <a:ext cx="1081088" cy="3063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Calibri" pitchFamily="34" charset="0"/>
              </a:rPr>
              <a:t>Mastcellule</a:t>
            </a:r>
          </a:p>
        </p:txBody>
      </p:sp>
      <p:sp>
        <p:nvSpPr>
          <p:cNvPr id="99334" name="Rettangolo 6"/>
          <p:cNvSpPr>
            <a:spLocks noChangeArrowheads="1"/>
          </p:cNvSpPr>
          <p:nvPr/>
        </p:nvSpPr>
        <p:spPr bwMode="auto">
          <a:xfrm>
            <a:off x="5584825" y="1844675"/>
            <a:ext cx="1004888" cy="520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Calibri" pitchFamily="34" charset="0"/>
              </a:rPr>
              <a:t>Granulociti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Calibri" pitchFamily="34" charset="0"/>
              </a:rPr>
              <a:t> neutrofili</a:t>
            </a:r>
          </a:p>
        </p:txBody>
      </p:sp>
      <p:sp>
        <p:nvSpPr>
          <p:cNvPr id="99335" name="Rettangolo 7"/>
          <p:cNvSpPr>
            <a:spLocks noChangeArrowheads="1"/>
          </p:cNvSpPr>
          <p:nvPr/>
        </p:nvSpPr>
        <p:spPr bwMode="auto">
          <a:xfrm>
            <a:off x="4067175" y="4160838"/>
            <a:ext cx="1411288" cy="9175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2060"/>
                </a:solidFill>
                <a:latin typeface="Calibri" pitchFamily="34" charset="0"/>
              </a:rPr>
              <a:t>Fibre C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2060"/>
                </a:solidFill>
                <a:latin typeface="Calibri" pitchFamily="34" charset="0"/>
              </a:rPr>
              <a:t>Fibre A-delta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2060"/>
                </a:solidFill>
                <a:latin typeface="Calibri" pitchFamily="34" charset="0"/>
              </a:rPr>
              <a:t>Fibre A-beta</a:t>
            </a:r>
          </a:p>
        </p:txBody>
      </p:sp>
      <p:sp>
        <p:nvSpPr>
          <p:cNvPr id="99336" name="Rettangolo 8"/>
          <p:cNvSpPr>
            <a:spLocks noChangeArrowheads="1"/>
          </p:cNvSpPr>
          <p:nvPr/>
        </p:nvSpPr>
        <p:spPr bwMode="auto">
          <a:xfrm>
            <a:off x="3276600" y="1341438"/>
            <a:ext cx="984250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Calibri" pitchFamily="34" charset="0"/>
              </a:rPr>
              <a:t>Macrofagi</a:t>
            </a:r>
          </a:p>
        </p:txBody>
      </p:sp>
      <p:sp>
        <p:nvSpPr>
          <p:cNvPr id="99337" name="Rettangolo 8"/>
          <p:cNvSpPr>
            <a:spLocks noChangeArrowheads="1"/>
          </p:cNvSpPr>
          <p:nvPr/>
        </p:nvSpPr>
        <p:spPr bwMode="auto">
          <a:xfrm>
            <a:off x="2790825" y="2700338"/>
            <a:ext cx="1565275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2060"/>
                </a:solidFill>
                <a:latin typeface="Calibri" pitchFamily="34" charset="0"/>
              </a:rPr>
              <a:t>TRASDUZIONE</a:t>
            </a:r>
          </a:p>
        </p:txBody>
      </p:sp>
      <p:sp>
        <p:nvSpPr>
          <p:cNvPr id="99338" name="Rettangolo 8"/>
          <p:cNvSpPr>
            <a:spLocks noChangeArrowheads="1"/>
          </p:cNvSpPr>
          <p:nvPr/>
        </p:nvSpPr>
        <p:spPr bwMode="auto">
          <a:xfrm>
            <a:off x="4038600" y="3644900"/>
            <a:ext cx="1501775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2060"/>
                </a:solidFill>
                <a:latin typeface="Calibri" pitchFamily="34" charset="0"/>
              </a:rPr>
              <a:t>CONDUZIONE</a:t>
            </a:r>
          </a:p>
        </p:txBody>
      </p:sp>
      <p:sp>
        <p:nvSpPr>
          <p:cNvPr id="99339" name="Rettangolo 8"/>
          <p:cNvSpPr>
            <a:spLocks noChangeArrowheads="1"/>
          </p:cNvSpPr>
          <p:nvPr/>
        </p:nvSpPr>
        <p:spPr bwMode="auto">
          <a:xfrm>
            <a:off x="6372225" y="4581525"/>
            <a:ext cx="1666875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2060"/>
                </a:solidFill>
                <a:latin typeface="Calibri" pitchFamily="34" charset="0"/>
              </a:rPr>
              <a:t>MODULAZIONE</a:t>
            </a:r>
          </a:p>
        </p:txBody>
      </p:sp>
      <p:sp>
        <p:nvSpPr>
          <p:cNvPr id="99340" name="Rettangolo 8"/>
          <p:cNvSpPr>
            <a:spLocks noChangeArrowheads="1"/>
          </p:cNvSpPr>
          <p:nvPr/>
        </p:nvSpPr>
        <p:spPr bwMode="auto">
          <a:xfrm>
            <a:off x="7019925" y="981075"/>
            <a:ext cx="1373188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2060"/>
                </a:solidFill>
                <a:latin typeface="Calibri" pitchFamily="34" charset="0"/>
              </a:rPr>
              <a:t>PERCEZIONE</a:t>
            </a:r>
          </a:p>
        </p:txBody>
      </p:sp>
      <p:sp>
        <p:nvSpPr>
          <p:cNvPr id="99341" name="Esplosione 1 14"/>
          <p:cNvSpPr>
            <a:spLocks/>
          </p:cNvSpPr>
          <p:nvPr/>
        </p:nvSpPr>
        <p:spPr bwMode="auto">
          <a:xfrm>
            <a:off x="6948488" y="3860800"/>
            <a:ext cx="287337" cy="2889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607637520 h 21600"/>
              <a:gd name="T10" fmla="*/ 588186501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17694720 60000 65536"/>
              <a:gd name="T22" fmla="*/ 17694720 60000 65536"/>
              <a:gd name="T23" fmla="*/ 17694720 60000 65536"/>
              <a:gd name="T24" fmla="*/ 4680 w 21600"/>
              <a:gd name="T25" fmla="*/ 6570 h 21600"/>
              <a:gd name="T26" fmla="*/ 16140 w 21600"/>
              <a:gd name="T27" fmla="*/ 132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901" y="5905"/>
                </a:moveTo>
                <a:lnTo>
                  <a:pt x="8458" y="2399"/>
                </a:lnTo>
                <a:lnTo>
                  <a:pt x="7417" y="6425"/>
                </a:lnTo>
                <a:lnTo>
                  <a:pt x="476" y="2399"/>
                </a:lnTo>
                <a:lnTo>
                  <a:pt x="4732" y="7722"/>
                </a:lnTo>
                <a:lnTo>
                  <a:pt x="106" y="8718"/>
                </a:lnTo>
                <a:lnTo>
                  <a:pt x="3828" y="11880"/>
                </a:lnTo>
                <a:lnTo>
                  <a:pt x="243" y="14689"/>
                </a:lnTo>
                <a:lnTo>
                  <a:pt x="5772" y="14041"/>
                </a:lnTo>
                <a:lnTo>
                  <a:pt x="4868" y="17719"/>
                </a:lnTo>
                <a:lnTo>
                  <a:pt x="7819" y="15730"/>
                </a:lnTo>
                <a:lnTo>
                  <a:pt x="8590" y="21600"/>
                </a:lnTo>
                <a:lnTo>
                  <a:pt x="10637" y="15038"/>
                </a:lnTo>
                <a:lnTo>
                  <a:pt x="13349" y="19840"/>
                </a:lnTo>
                <a:lnTo>
                  <a:pt x="14125" y="14561"/>
                </a:lnTo>
                <a:lnTo>
                  <a:pt x="18248" y="18195"/>
                </a:lnTo>
                <a:lnTo>
                  <a:pt x="16938" y="13044"/>
                </a:lnTo>
                <a:lnTo>
                  <a:pt x="21600" y="13393"/>
                </a:lnTo>
                <a:lnTo>
                  <a:pt x="17710" y="10579"/>
                </a:lnTo>
                <a:lnTo>
                  <a:pt x="21198" y="8242"/>
                </a:lnTo>
                <a:lnTo>
                  <a:pt x="16806" y="7417"/>
                </a:lnTo>
                <a:lnTo>
                  <a:pt x="18482" y="4560"/>
                </a:lnTo>
                <a:lnTo>
                  <a:pt x="14257" y="5429"/>
                </a:lnTo>
                <a:lnTo>
                  <a:pt x="14623" y="106"/>
                </a:lnTo>
                <a:lnTo>
                  <a:pt x="10901" y="5905"/>
                </a:lnTo>
                <a:close/>
              </a:path>
            </a:pathLst>
          </a:custGeom>
          <a:solidFill>
            <a:srgbClr val="FFFF00"/>
          </a:solidFill>
          <a:ln w="3240">
            <a:solidFill>
              <a:srgbClr val="385D8A"/>
            </a:solidFill>
            <a:prstDash val="solid"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egnaposto data 3"/>
          <p:cNvSpPr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55EEF3CE-0F1D-4483-82CB-6CA895CC2557}" type="datetime1">
              <a:rPr lang="it-IT" sz="1200">
                <a:solidFill>
                  <a:srgbClr val="898989"/>
                </a:solidFill>
                <a:latin typeface="Calibri" pitchFamily="34" charset="0"/>
              </a:rPr>
              <a:pPr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01/02/19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1378" name="Segnaposto numero diapositiva 4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0F52D076-C04D-4B7F-A963-6BBBDA1934F4}" type="slidenum">
              <a:rPr lang="it-IT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23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1379" name="Titolo 3"/>
          <p:cNvSpPr txBox="1">
            <a:spLocks noGrp="1"/>
          </p:cNvSpPr>
          <p:nvPr>
            <p:ph type="title" idx="4294967295"/>
          </p:nvPr>
        </p:nvSpPr>
        <p:spPr>
          <a:xfrm>
            <a:off x="323850" y="214313"/>
            <a:ext cx="8351838" cy="928687"/>
          </a:xfrm>
          <a:solidFill>
            <a:srgbClr val="FFFFFF"/>
          </a:solidFill>
          <a:ln w="9360">
            <a:solidFill>
              <a:srgbClr val="FF0000"/>
            </a:solidFill>
          </a:ln>
        </p:spPr>
        <p:txBody>
          <a:bodyPr lIns="91440" tIns="45720" rIns="91440" bIns="45720"/>
          <a:lstStyle/>
          <a:p>
            <a:pPr eaLnBrk="1" hangingPunct="1"/>
            <a:r>
              <a:rPr sz="2900" smtClean="0">
                <a:latin typeface="Calibri" pitchFamily="34" charset="0"/>
                <a:ea typeface="Microsoft YaHei" pitchFamily="34" charset="-122"/>
                <a:cs typeface="Mangal"/>
              </a:rPr>
              <a:t>I meccanismi patogenetici  generano e amplificano il dolore</a:t>
            </a:r>
          </a:p>
        </p:txBody>
      </p:sp>
      <p:sp>
        <p:nvSpPr>
          <p:cNvPr id="101380" name="Segnaposto testo 4"/>
          <p:cNvSpPr txBox="1">
            <a:spLocks noGrp="1"/>
          </p:cNvSpPr>
          <p:nvPr>
            <p:ph type="body" idx="4294967295"/>
          </p:nvPr>
        </p:nvSpPr>
        <p:spPr>
          <a:xfrm>
            <a:off x="323850" y="1643063"/>
            <a:ext cx="8496300" cy="5072062"/>
          </a:xfrm>
          <a:ln w="9360">
            <a:solidFill>
              <a:srgbClr val="FF0000"/>
            </a:solidFill>
          </a:ln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Due sono i meccanismi patogenetici che si sovrappongono al processo patologico iniziale (infiammazione):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sz="24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Tx/>
              <a:buChar char="•"/>
            </a:pP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 </a:t>
            </a:r>
            <a:r>
              <a:rPr sz="2400" b="1" u="sng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L’ ipersensibilità del nocicettore periferico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Tx/>
              <a:buChar char="•"/>
            </a:pPr>
            <a:endParaRPr sz="20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Tx/>
              <a:buChar char="•"/>
            </a:pP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 </a:t>
            </a:r>
            <a:r>
              <a:rPr sz="2400" b="1" u="sng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L’ ipersensibilità dei neuroni spinali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sz="24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Questi meccanismi  inducono il </a:t>
            </a:r>
            <a:r>
              <a:rPr sz="2400" b="1" smtClean="0">
                <a:latin typeface="Calibri" pitchFamily="34" charset="0"/>
                <a:ea typeface="Microsoft YaHei" pitchFamily="34" charset="-122"/>
                <a:cs typeface="Mangal"/>
              </a:rPr>
              <a:t>mantenimento del dolore</a:t>
            </a: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 per cui, </a:t>
            </a:r>
            <a:r>
              <a:rPr sz="2400" b="1" u="sng" smtClean="0">
                <a:latin typeface="Calibri" pitchFamily="34" charset="0"/>
                <a:ea typeface="Microsoft YaHei" pitchFamily="34" charset="-122"/>
                <a:cs typeface="Mangal"/>
              </a:rPr>
              <a:t>anche se la causa patogena viene rimossa, il dolore persiste ed è un dolore cronico.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sz="2400" b="1" u="sng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sz="2400"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2555875" y="44450"/>
            <a:ext cx="4921250" cy="5810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3200" b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" pitchFamily="34"/>
                <a:cs typeface="Arial" pitchFamily="34"/>
              </a:rPr>
              <a:t>Sensibilizzazione periferica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457200" y="685800"/>
            <a:ext cx="8208963" cy="3032125"/>
            <a:chOff x="457200" y="685799"/>
            <a:chExt cx="8209080" cy="3031920"/>
          </a:xfrm>
        </p:grpSpPr>
        <p:pic>
          <p:nvPicPr>
            <p:cNvPr id="103430" name="Picture 4" descr="Dolore cronico_sensibilizzazione_0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685799"/>
              <a:ext cx="3744720" cy="3031920"/>
            </a:xfrm>
            <a:prstGeom prst="rect">
              <a:avLst/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03431" name="Text Box 5"/>
            <p:cNvSpPr>
              <a:spLocks noChangeArrowheads="1"/>
            </p:cNvSpPr>
            <p:nvPr/>
          </p:nvSpPr>
          <p:spPr bwMode="auto">
            <a:xfrm>
              <a:off x="4489560" y="1404720"/>
              <a:ext cx="4176720" cy="1008719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250"/>
                </a:spcBef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2000" b="1">
                  <a:solidFill>
                    <a:srgbClr val="0000FF"/>
                  </a:solidFill>
                  <a:latin typeface="Times New Roman" pitchFamily="18" charset="0"/>
                </a:rPr>
                <a:t>Le fibre C rispondono al danno tessutale producendo un potenziale di azione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3824288"/>
            <a:ext cx="8351838" cy="3033712"/>
            <a:chOff x="457200" y="3824279"/>
            <a:chExt cx="8351640" cy="3033720"/>
          </a:xfrm>
        </p:grpSpPr>
        <p:pic>
          <p:nvPicPr>
            <p:cNvPr id="103428" name="Picture 7" descr="Dolore cronico_sensibilizzazione_0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" y="3824279"/>
              <a:ext cx="3728880" cy="303372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8"/>
            <p:cNvSpPr/>
            <p:nvPr/>
          </p:nvSpPr>
          <p:spPr>
            <a:xfrm>
              <a:off x="4416331" y="4557706"/>
              <a:ext cx="4392509" cy="100965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fontAlgn="auto">
                <a:spcBef>
                  <a:spcPts val="1247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000">
                  <a:solidFill>
                    <a:srgbClr val="0000FF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Il rilascio dei mediatori dell’infiammazione attiva i neuroni “silenti” e sensibilizza i nocicettori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Dolore cronico_sensibilizzazione_0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25575"/>
            <a:ext cx="4897437" cy="39846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05474" name="Rectangle 3"/>
          <p:cNvSpPr>
            <a:spLocks noChangeArrowheads="1"/>
          </p:cNvSpPr>
          <p:nvPr/>
        </p:nvSpPr>
        <p:spPr bwMode="auto">
          <a:xfrm>
            <a:off x="323850" y="260350"/>
            <a:ext cx="4921250" cy="5810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000000"/>
                </a:solidFill>
                <a:latin typeface="Times New Roman" pitchFamily="18" charset="0"/>
              </a:rPr>
              <a:t>Sensibilizzazione periferica</a:t>
            </a:r>
          </a:p>
        </p:txBody>
      </p:sp>
      <p:sp>
        <p:nvSpPr>
          <p:cNvPr id="105475" name="Text Box 4"/>
          <p:cNvSpPr>
            <a:spLocks noChangeArrowheads="1"/>
          </p:cNvSpPr>
          <p:nvPr/>
        </p:nvSpPr>
        <p:spPr bwMode="auto">
          <a:xfrm>
            <a:off x="5076825" y="1196975"/>
            <a:ext cx="3887788" cy="43084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Le fibre C rispondono allo stimolo attraverso il rilascio di neuropeptidi ( sostanza P, peptide correlato al gene della Calcitonina CGRP, neurokinina A).</a:t>
            </a:r>
          </a:p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Ciò induce </a:t>
            </a:r>
            <a:r>
              <a:rPr lang="it-IT" sz="2400" u="sng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infiammazione neurogena </a:t>
            </a:r>
            <a:r>
              <a:rPr lang="it-IT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che insieme all’attivazione dei neuromi silenti amplifica gli effetti degli stimoli nocicettivi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Oval 2"/>
          <p:cNvSpPr>
            <a:spLocks noChangeArrowheads="1"/>
          </p:cNvSpPr>
          <p:nvPr/>
        </p:nvSpPr>
        <p:spPr bwMode="auto">
          <a:xfrm>
            <a:off x="2771775" y="2500313"/>
            <a:ext cx="3086100" cy="1857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163 w 21600"/>
              <a:gd name="T37" fmla="*/ 3163 h 21600"/>
              <a:gd name="T38" fmla="*/ 18437 w 21600"/>
              <a:gd name="T39" fmla="*/ 184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4F81B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Nocicezione</a:t>
            </a:r>
          </a:p>
        </p:txBody>
      </p:sp>
      <p:sp>
        <p:nvSpPr>
          <p:cNvPr id="107522" name="Segnaposto data 2"/>
          <p:cNvSpPr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6E5E154E-CB7D-4A56-B846-0D53C6DC8D25}" type="datetime1">
              <a:rPr lang="it-IT" sz="1200">
                <a:solidFill>
                  <a:srgbClr val="898989"/>
                </a:solidFill>
                <a:latin typeface="Calibri" pitchFamily="34" charset="0"/>
              </a:rPr>
              <a:pPr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01/02/19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7523" name="Segnaposto numero diapositiva 3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8725B669-5E9E-4951-8773-F46956EBA754}" type="slidenum">
              <a:rPr lang="it-IT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26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7524" name="Text Box 5"/>
          <p:cNvSpPr>
            <a:spLocks/>
          </p:cNvSpPr>
          <p:nvPr/>
        </p:nvSpPr>
        <p:spPr bwMode="auto">
          <a:xfrm>
            <a:off x="3938588" y="609600"/>
            <a:ext cx="184150" cy="3667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prstDash val="solid"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it-IT"/>
          </a:p>
        </p:txBody>
      </p:sp>
      <p:sp>
        <p:nvSpPr>
          <p:cNvPr id="107525" name="CasellaDiTesto 5"/>
          <p:cNvSpPr>
            <a:spLocks noChangeArrowheads="1"/>
          </p:cNvSpPr>
          <p:nvPr/>
        </p:nvSpPr>
        <p:spPr bwMode="auto">
          <a:xfrm>
            <a:off x="2000250" y="1000125"/>
            <a:ext cx="4714875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i="1">
                <a:solidFill>
                  <a:srgbClr val="000000"/>
                </a:solidFill>
                <a:latin typeface="Calibri" pitchFamily="34" charset="0"/>
              </a:rPr>
              <a:t>Consideriamo il fenomeno della nocicezione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Dinamica dolore 0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1125538"/>
            <a:ext cx="5661025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0" name="Segnaposto data 2"/>
          <p:cNvSpPr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1984D106-3B75-45B2-B96A-6B84FF5B6B64}" type="datetime1">
              <a:rPr lang="it-IT" sz="1200">
                <a:solidFill>
                  <a:srgbClr val="898989"/>
                </a:solidFill>
                <a:latin typeface="Calibri" pitchFamily="34" charset="0"/>
              </a:rPr>
              <a:pPr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01/02/19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9571" name="Segnaposto numero diapositiva 3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112AADCA-F531-4F4F-8DF7-7C160CA403C0}" type="slidenum">
              <a:rPr lang="it-IT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27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9572" name="CasellaDiTesto 4"/>
          <p:cNvSpPr>
            <a:spLocks noChangeArrowheads="1"/>
          </p:cNvSpPr>
          <p:nvPr/>
        </p:nvSpPr>
        <p:spPr bwMode="auto">
          <a:xfrm>
            <a:off x="2714625" y="214313"/>
            <a:ext cx="3714750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i="1">
                <a:solidFill>
                  <a:srgbClr val="000000"/>
                </a:solidFill>
                <a:latin typeface="Calibri" pitchFamily="34" charset="0"/>
              </a:rPr>
              <a:t>  Questa persona si punge il piede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namica dolore 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8275" y="358775"/>
            <a:ext cx="6388100" cy="6119813"/>
          </a:xfrm>
          <a:prstGeom prst="rect">
            <a:avLst/>
          </a:prstGeom>
          <a:noFill/>
          <a:ln>
            <a:noFill/>
          </a:ln>
          <a:effectLst>
            <a:outerShdw dist="17819" dir="2700000" algn="tl">
              <a:srgbClr val="FFFFFF"/>
            </a:outerShdw>
          </a:effectLst>
        </p:spPr>
      </p:pic>
      <p:pic>
        <p:nvPicPr>
          <p:cNvPr id="3" name="Picture 3" descr="Dinamica dolore 0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11300" y="358775"/>
            <a:ext cx="6335713" cy="6119813"/>
          </a:xfrm>
          <a:prstGeom prst="rect">
            <a:avLst/>
          </a:prstGeom>
          <a:noFill/>
          <a:ln>
            <a:noFill/>
          </a:ln>
          <a:effectLst>
            <a:outerShdw dist="17819" dir="2700000" algn="tl">
              <a:srgbClr val="FFFFFF"/>
            </a:outerShdw>
          </a:effectLst>
        </p:spPr>
      </p:pic>
      <p:pic>
        <p:nvPicPr>
          <p:cNvPr id="4" name="Picture 4" descr="Dinamica dolore 0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6838" y="323850"/>
            <a:ext cx="6419850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inamica dolore 0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8275" y="287338"/>
            <a:ext cx="6419850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inamica dolore 0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74788" y="287338"/>
            <a:ext cx="6419850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Dinamica dolore 0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38275" y="323850"/>
            <a:ext cx="6419850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inamica dolore 0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38275" y="287338"/>
            <a:ext cx="6419850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Dinamica dolore 0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66838" y="250825"/>
            <a:ext cx="6419850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5" name="Segnaposto data 9"/>
          <p:cNvSpPr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35AF11F5-43CD-42DA-B020-76731A4BF691}" type="datetime1">
              <a:rPr lang="it-IT" sz="1200">
                <a:solidFill>
                  <a:srgbClr val="898989"/>
                </a:solidFill>
                <a:latin typeface="Calibri" pitchFamily="34" charset="0"/>
              </a:rPr>
              <a:pPr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01/02/19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11626" name="Segnaposto numero diapositiva 1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D40B9A42-BBD3-4306-89B4-273CAD9D87C1}" type="slidenum">
              <a:rPr lang="it-IT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28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11627" name="CasellaDiTesto 11"/>
          <p:cNvSpPr>
            <a:spLocks noChangeArrowheads="1"/>
          </p:cNvSpPr>
          <p:nvPr/>
        </p:nvSpPr>
        <p:spPr bwMode="auto">
          <a:xfrm>
            <a:off x="428625" y="2286000"/>
            <a:ext cx="1285875" cy="6429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i="1">
                <a:solidFill>
                  <a:srgbClr val="000000"/>
                </a:solidFill>
                <a:latin typeface="Calibri" pitchFamily="34" charset="0"/>
              </a:rPr>
              <a:t>L‘impulso parte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Dinamica dolo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8275" y="358775"/>
            <a:ext cx="6453188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Dinamica dolo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6838" y="358775"/>
            <a:ext cx="64531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inamica dolo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2238" y="323850"/>
            <a:ext cx="64531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inamica dolo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5725" y="347663"/>
            <a:ext cx="6453188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inamica dolo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66838" y="315913"/>
            <a:ext cx="6453187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Dinamica dolo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49375" y="358775"/>
            <a:ext cx="6453188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inamica dolo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03350" y="358775"/>
            <a:ext cx="6453188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Dinamica dolo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09700" y="377825"/>
            <a:ext cx="6453188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Dinamica dolo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31913" y="333375"/>
            <a:ext cx="78120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4" name="Segnaposto data 10"/>
          <p:cNvSpPr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681AC4EF-CA16-42D9-8E40-5EFDFA7B79A2}" type="datetime1">
              <a:rPr lang="it-IT" sz="1200">
                <a:solidFill>
                  <a:srgbClr val="898989"/>
                </a:solidFill>
                <a:latin typeface="Calibri" pitchFamily="34" charset="0"/>
              </a:rPr>
              <a:pPr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01/02/19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13675" name="Segnaposto numero diapositiva 11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F63C6BC9-F4DD-492E-9D85-945BAF196E85}" type="slidenum">
              <a:rPr lang="it-IT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29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13676" name="CasellaDiTesto 12"/>
          <p:cNvSpPr>
            <a:spLocks noChangeArrowheads="1"/>
          </p:cNvSpPr>
          <p:nvPr/>
        </p:nvSpPr>
        <p:spPr bwMode="auto">
          <a:xfrm>
            <a:off x="357188" y="928688"/>
            <a:ext cx="1785937" cy="9175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i="1">
                <a:solidFill>
                  <a:srgbClr val="000000"/>
                </a:solidFill>
                <a:latin typeface="Calibri" pitchFamily="34" charset="0"/>
              </a:rPr>
              <a:t>Giunge alle corna posteriori del midollo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Text Box 3"/>
          <p:cNvGrpSpPr>
            <a:grpSpLocks/>
          </p:cNvGrpSpPr>
          <p:nvPr/>
        </p:nvGrpSpPr>
        <p:grpSpPr bwMode="auto">
          <a:xfrm>
            <a:off x="463550" y="2444750"/>
            <a:ext cx="8509000" cy="3486150"/>
            <a:chOff x="463680" y="2444760"/>
            <a:chExt cx="8508960" cy="3486239"/>
          </a:xfrm>
        </p:grpSpPr>
        <p:pic>
          <p:nvPicPr>
            <p:cNvPr id="60426" name="Text Box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3680" y="2444760"/>
              <a:ext cx="8508960" cy="3486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Figura a mano libera 3"/>
            <p:cNvSpPr/>
            <p:nvPr/>
          </p:nvSpPr>
          <p:spPr>
            <a:xfrm>
              <a:off x="468443" y="2449523"/>
              <a:ext cx="8496260" cy="347830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fontAlgn="auto">
                <a:spcBef>
                  <a:spcPts val="1247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000" b="1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Calibri" pitchFamily="34"/>
                  <a:ea typeface="Arial" pitchFamily="34"/>
                  <a:cs typeface="Arial" pitchFamily="34"/>
                </a:rPr>
                <a:t>Le Linee guida concordano sulla utilità di una valutazione accurata del dolore.</a:t>
              </a:r>
            </a:p>
            <a:p>
              <a:pPr fontAlgn="auto">
                <a:spcBef>
                  <a:spcPts val="1247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000" b="1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Calibri" pitchFamily="34"/>
                  <a:ea typeface="Arial" pitchFamily="34"/>
                  <a:cs typeface="Arial" pitchFamily="34"/>
                </a:rPr>
                <a:t>L’ Institute for Clinical Systems Improvement Assessment and management of chronic pain raccomanda l’uso del Brief Pain Inventory (BPI) .</a:t>
              </a:r>
            </a:p>
            <a:p>
              <a:pPr fontAlgn="auto">
                <a:spcBef>
                  <a:spcPts val="150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400" b="1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Calibri" pitchFamily="34"/>
                  <a:ea typeface="Arial" pitchFamily="34"/>
                  <a:cs typeface="Arial" pitchFamily="34"/>
                </a:rPr>
                <a:t>RICERCARE UNO STRUMENTO  CHE RENDA IL PROCESSO PRATICABILE :</a:t>
              </a:r>
            </a:p>
            <a:p>
              <a:pPr fontAlgn="auto">
                <a:spcBef>
                  <a:spcPts val="1247"/>
                </a:spcBef>
                <a:spcAft>
                  <a:spcPts val="0"/>
                </a:spcAft>
                <a:buClr>
                  <a:srgbClr val="002060"/>
                </a:buClr>
                <a:buSzPct val="100000"/>
                <a:buFont typeface="Arial" pitchFamily="34"/>
                <a:buChar char="•"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000" b="1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Calibri" pitchFamily="34"/>
                  <a:ea typeface="Arial" pitchFamily="34"/>
                  <a:cs typeface="Arial" pitchFamily="34"/>
                </a:rPr>
                <a:t> semplice</a:t>
              </a:r>
            </a:p>
            <a:p>
              <a:pPr fontAlgn="auto">
                <a:spcBef>
                  <a:spcPts val="1247"/>
                </a:spcBef>
                <a:spcAft>
                  <a:spcPts val="0"/>
                </a:spcAft>
                <a:buClr>
                  <a:srgbClr val="002060"/>
                </a:buClr>
                <a:buSzPct val="100000"/>
                <a:buFont typeface="Arial" pitchFamily="34"/>
                <a:buChar char="•"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000" b="1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Calibri" pitchFamily="34"/>
                  <a:ea typeface="Arial" pitchFamily="34"/>
                  <a:cs typeface="Arial" pitchFamily="34"/>
                </a:rPr>
                <a:t> registrabile nella cartella elettronica di routine</a:t>
              </a:r>
            </a:p>
            <a:p>
              <a:pPr fontAlgn="auto">
                <a:spcBef>
                  <a:spcPts val="1247"/>
                </a:spcBef>
                <a:spcAft>
                  <a:spcPts val="0"/>
                </a:spcAft>
                <a:buClr>
                  <a:srgbClr val="002060"/>
                </a:buClr>
                <a:buSzPct val="100000"/>
                <a:buFont typeface="Arial" pitchFamily="34"/>
                <a:buChar char="•"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000" b="1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Calibri" pitchFamily="34"/>
                  <a:ea typeface="Arial" pitchFamily="34"/>
                  <a:cs typeface="Arial" pitchFamily="34"/>
                </a:rPr>
                <a:t> validato</a:t>
              </a:r>
            </a:p>
          </p:txBody>
        </p:sp>
      </p:grpSp>
      <p:grpSp>
        <p:nvGrpSpPr>
          <p:cNvPr id="60418" name="Text Box 6"/>
          <p:cNvGrpSpPr>
            <a:grpSpLocks/>
          </p:cNvGrpSpPr>
          <p:nvPr/>
        </p:nvGrpSpPr>
        <p:grpSpPr bwMode="auto">
          <a:xfrm>
            <a:off x="957263" y="1054100"/>
            <a:ext cx="6650037" cy="1036638"/>
            <a:chOff x="957239" y="1054080"/>
            <a:chExt cx="6649919" cy="1036800"/>
          </a:xfrm>
        </p:grpSpPr>
        <p:pic>
          <p:nvPicPr>
            <p:cNvPr id="60424" name="Text Box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57239" y="1054080"/>
              <a:ext cx="6649919" cy="103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igura a mano libera 6"/>
            <p:cNvSpPr/>
            <p:nvPr/>
          </p:nvSpPr>
          <p:spPr>
            <a:xfrm>
              <a:off x="1115986" y="1393858"/>
              <a:ext cx="6335600" cy="52237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algn="ctr" fontAlgn="auto">
                <a:spcBef>
                  <a:spcPts val="1749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it-IT" sz="2800" b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endParaRPr>
            </a:p>
          </p:txBody>
        </p:sp>
      </p:grpSp>
      <p:sp>
        <p:nvSpPr>
          <p:cNvPr id="60419" name="Rettangolo 5"/>
          <p:cNvSpPr>
            <a:spLocks noChangeArrowheads="1"/>
          </p:cNvSpPr>
          <p:nvPr/>
        </p:nvSpPr>
        <p:spPr bwMode="auto">
          <a:xfrm>
            <a:off x="1835150" y="1412875"/>
            <a:ext cx="4910138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Tahoma" pitchFamily="34" charset="0"/>
              </a:rPr>
              <a:t>LA VALUTAZIONE DEL DOLORE</a:t>
            </a:r>
          </a:p>
        </p:txBody>
      </p:sp>
      <p:pic>
        <p:nvPicPr>
          <p:cNvPr id="6042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85163" y="6065838"/>
            <a:ext cx="646112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421" name="Text Box 2"/>
          <p:cNvGrpSpPr>
            <a:grpSpLocks/>
          </p:cNvGrpSpPr>
          <p:nvPr/>
        </p:nvGrpSpPr>
        <p:grpSpPr bwMode="auto">
          <a:xfrm>
            <a:off x="963613" y="176213"/>
            <a:ext cx="7289800" cy="909637"/>
            <a:chOff x="963720" y="176040"/>
            <a:chExt cx="7289640" cy="909720"/>
          </a:xfrm>
        </p:grpSpPr>
        <p:pic>
          <p:nvPicPr>
            <p:cNvPr id="60422" name="Text Box 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63720" y="176040"/>
              <a:ext cx="7289640" cy="615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Figura a mano libera 11"/>
            <p:cNvSpPr>
              <a:spLocks noChangeArrowheads="1"/>
            </p:cNvSpPr>
            <p:nvPr/>
          </p:nvSpPr>
          <p:spPr bwMode="auto">
            <a:xfrm>
              <a:off x="1116000" y="260280"/>
              <a:ext cx="6480360" cy="82548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500"/>
                </a:spcBef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2400" b="1">
                  <a:solidFill>
                    <a:srgbClr val="FFFF00"/>
                  </a:solidFill>
                  <a:latin typeface="Calibri" pitchFamily="34" charset="0"/>
                </a:rPr>
                <a:t>I nodi cruciali nella pratica quotidiana                    1        </a:t>
              </a:r>
              <a:r>
                <a:rPr lang="it-IT" sz="2400" b="1">
                  <a:solidFill>
                    <a:srgbClr val="002060"/>
                  </a:solidFill>
                  <a:latin typeface="Calibri" pitchFamily="34" charset="0"/>
                </a:rPr>
                <a:t>           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Dinamica dolo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8275" y="358775"/>
            <a:ext cx="6453188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Dinamica dolo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2238" y="358775"/>
            <a:ext cx="64531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inamica dolo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323850"/>
            <a:ext cx="6453188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inamica dolore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4300" y="347663"/>
            <a:ext cx="6453188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inamica dolore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1550" y="314325"/>
            <a:ext cx="7200900" cy="614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icture 7" descr="Fisiopatologia_fasi dolore 03"/>
          <p:cNvSpPr>
            <a:spLocks/>
          </p:cNvSpPr>
          <p:nvPr/>
        </p:nvSpPr>
        <p:spPr bwMode="auto">
          <a:xfrm>
            <a:off x="2916238" y="358775"/>
            <a:ext cx="5143500" cy="61166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prstDash val="solid"/>
            <a:round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pic>
        <p:nvPicPr>
          <p:cNvPr id="8" name="Picture 8" descr="Fisiopatologia_fasi dolore 0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0113" y="188913"/>
            <a:ext cx="727233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0" name="Segnaposto data 8"/>
          <p:cNvSpPr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8936F313-891D-4F44-9189-73D0D433A6E9}" type="datetime1">
              <a:rPr lang="it-IT" sz="1200">
                <a:solidFill>
                  <a:srgbClr val="898989"/>
                </a:solidFill>
                <a:latin typeface="Calibri" pitchFamily="34" charset="0"/>
              </a:rPr>
              <a:pPr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01/02/19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15721" name="Segnaposto numero diapositiva 9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1D057C62-459A-453D-A7BD-FF6EE7D455D0}" type="slidenum">
              <a:rPr lang="it-IT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30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15722" name="CasellaDiTesto 63"/>
          <p:cNvSpPr>
            <a:spLocks noChangeArrowheads="1"/>
          </p:cNvSpPr>
          <p:nvPr/>
        </p:nvSpPr>
        <p:spPr bwMode="auto">
          <a:xfrm>
            <a:off x="6286500" y="908050"/>
            <a:ext cx="2714625" cy="6429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i="1">
                <a:solidFill>
                  <a:srgbClr val="000000"/>
                </a:solidFill>
                <a:latin typeface="Calibri" pitchFamily="34" charset="0"/>
              </a:rPr>
              <a:t>Torna come riflesso alla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i="1">
                <a:solidFill>
                  <a:srgbClr val="000000"/>
                </a:solidFill>
                <a:latin typeface="Calibri" pitchFamily="34" charset="0"/>
              </a:rPr>
              <a:t>periferia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Acute pain 0"/>
          <p:cNvPicPr>
            <a:picLocks noChangeAspect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539750" y="773113"/>
            <a:ext cx="7916863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icture 3" descr="Acute pain 01"/>
          <p:cNvSpPr>
            <a:spLocks/>
          </p:cNvSpPr>
          <p:nvPr/>
        </p:nvSpPr>
        <p:spPr bwMode="auto">
          <a:xfrm>
            <a:off x="539750" y="773113"/>
            <a:ext cx="7916863" cy="5757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prstDash val="solid"/>
            <a:round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4" name="Picture 4" descr="Acute pain 02"/>
          <p:cNvSpPr>
            <a:spLocks/>
          </p:cNvSpPr>
          <p:nvPr/>
        </p:nvSpPr>
        <p:spPr bwMode="auto">
          <a:xfrm>
            <a:off x="539750" y="773113"/>
            <a:ext cx="7916863" cy="5757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prstDash val="solid"/>
            <a:round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5" name="Picture 5" descr="Acute pain 02_1"/>
          <p:cNvSpPr>
            <a:spLocks/>
          </p:cNvSpPr>
          <p:nvPr/>
        </p:nvSpPr>
        <p:spPr bwMode="auto">
          <a:xfrm>
            <a:off x="539750" y="773113"/>
            <a:ext cx="7916863" cy="5757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prstDash val="solid"/>
            <a:round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6" name="Picture 6" descr="Acute pain 03"/>
          <p:cNvSpPr>
            <a:spLocks noChangeAspect="1"/>
          </p:cNvSpPr>
          <p:nvPr/>
        </p:nvSpPr>
        <p:spPr bwMode="auto">
          <a:xfrm>
            <a:off x="539750" y="773113"/>
            <a:ext cx="7916863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7" name="Picture 7" descr="Acute pain 04"/>
          <p:cNvPicPr>
            <a:picLocks noChangeAspect="1"/>
          </p:cNvPicPr>
          <p:nvPr/>
        </p:nvPicPr>
        <p:blipFill>
          <a:blip r:embed="rId4">
            <a:lum bright="-6000" contrast="12000"/>
          </a:blip>
          <a:srcRect/>
          <a:stretch>
            <a:fillRect/>
          </a:stretch>
        </p:blipFill>
        <p:spPr bwMode="auto">
          <a:xfrm>
            <a:off x="539750" y="773113"/>
            <a:ext cx="7916863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Acute pain 05"/>
          <p:cNvPicPr>
            <a:picLocks noChangeAspect="1"/>
          </p:cNvPicPr>
          <p:nvPr/>
        </p:nvPicPr>
        <p:blipFill>
          <a:blip r:embed="rId5">
            <a:lum bright="-6000" contrast="12000"/>
          </a:blip>
          <a:srcRect/>
          <a:stretch>
            <a:fillRect/>
          </a:stretch>
        </p:blipFill>
        <p:spPr bwMode="auto">
          <a:xfrm>
            <a:off x="539750" y="773113"/>
            <a:ext cx="7916863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Acute pain 06"/>
          <p:cNvPicPr>
            <a:picLocks noChangeAspect="1"/>
          </p:cNvPicPr>
          <p:nvPr/>
        </p:nvPicPr>
        <p:blipFill>
          <a:blip r:embed="rId6">
            <a:lum bright="-6000" contrast="12000"/>
          </a:blip>
          <a:srcRect/>
          <a:stretch>
            <a:fillRect/>
          </a:stretch>
        </p:blipFill>
        <p:spPr bwMode="auto">
          <a:xfrm>
            <a:off x="539750" y="773113"/>
            <a:ext cx="7916863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Acute pain 07"/>
          <p:cNvPicPr>
            <a:picLocks noChangeAspect="1"/>
          </p:cNvPicPr>
          <p:nvPr/>
        </p:nvPicPr>
        <p:blipFill>
          <a:blip r:embed="rId7">
            <a:lum bright="-6000" contrast="12000"/>
          </a:blip>
          <a:srcRect/>
          <a:stretch>
            <a:fillRect/>
          </a:stretch>
        </p:blipFill>
        <p:spPr bwMode="auto">
          <a:xfrm>
            <a:off x="539750" y="773113"/>
            <a:ext cx="7916863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Acute pain 08"/>
          <p:cNvPicPr>
            <a:picLocks noChangeAspect="1"/>
          </p:cNvPicPr>
          <p:nvPr/>
        </p:nvPicPr>
        <p:blipFill>
          <a:blip r:embed="rId8">
            <a:lum bright="-6000" contrast="12000"/>
          </a:blip>
          <a:srcRect/>
          <a:stretch>
            <a:fillRect/>
          </a:stretch>
        </p:blipFill>
        <p:spPr bwMode="auto">
          <a:xfrm>
            <a:off x="539750" y="773113"/>
            <a:ext cx="7916863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Acute pain 09"/>
          <p:cNvPicPr>
            <a:picLocks noChangeAspect="1"/>
          </p:cNvPicPr>
          <p:nvPr/>
        </p:nvPicPr>
        <p:blipFill>
          <a:blip r:embed="rId9">
            <a:lum bright="6000"/>
          </a:blip>
          <a:srcRect/>
          <a:stretch>
            <a:fillRect/>
          </a:stretch>
        </p:blipFill>
        <p:spPr bwMode="auto">
          <a:xfrm>
            <a:off x="539750" y="773113"/>
            <a:ext cx="7916863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Acute pain 10"/>
          <p:cNvPicPr>
            <a:picLocks noChangeAspect="1"/>
          </p:cNvPicPr>
          <p:nvPr/>
        </p:nvPicPr>
        <p:blipFill>
          <a:blip r:embed="rId10">
            <a:lum bright="-6000" contrast="12000"/>
          </a:blip>
          <a:srcRect/>
          <a:stretch>
            <a:fillRect/>
          </a:stretch>
        </p:blipFill>
        <p:spPr bwMode="auto">
          <a:xfrm>
            <a:off x="539750" y="773113"/>
            <a:ext cx="7916863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icture 14" descr="Acute pain 11"/>
          <p:cNvSpPr>
            <a:spLocks/>
          </p:cNvSpPr>
          <p:nvPr/>
        </p:nvSpPr>
        <p:spPr bwMode="auto">
          <a:xfrm>
            <a:off x="539750" y="773113"/>
            <a:ext cx="7916863" cy="5757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prstDash val="solid"/>
            <a:round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pic>
        <p:nvPicPr>
          <p:cNvPr id="15" name="Picture 15" descr="Acute pain 12"/>
          <p:cNvPicPr>
            <a:picLocks noChangeAspect="1"/>
          </p:cNvPicPr>
          <p:nvPr/>
        </p:nvPicPr>
        <p:blipFill>
          <a:blip r:embed="rId11">
            <a:lum bright="-6000" contrast="12000"/>
          </a:blip>
          <a:srcRect/>
          <a:stretch>
            <a:fillRect/>
          </a:stretch>
        </p:blipFill>
        <p:spPr bwMode="auto">
          <a:xfrm>
            <a:off x="539750" y="773113"/>
            <a:ext cx="7916863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Acute pain 13"/>
          <p:cNvPicPr>
            <a:picLocks noChangeAspect="1"/>
          </p:cNvPicPr>
          <p:nvPr/>
        </p:nvPicPr>
        <p:blipFill>
          <a:blip r:embed="rId12">
            <a:lum bright="-6000" contrast="12000"/>
          </a:blip>
          <a:srcRect/>
          <a:stretch>
            <a:fillRect/>
          </a:stretch>
        </p:blipFill>
        <p:spPr bwMode="auto">
          <a:xfrm>
            <a:off x="539750" y="773113"/>
            <a:ext cx="7916863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 descr="Acute pain 14"/>
          <p:cNvPicPr>
            <a:picLocks noChangeAspect="1"/>
          </p:cNvPicPr>
          <p:nvPr/>
        </p:nvPicPr>
        <p:blipFill>
          <a:blip r:embed="rId13">
            <a:lum bright="-6000" contrast="12000"/>
          </a:blip>
          <a:srcRect/>
          <a:stretch>
            <a:fillRect/>
          </a:stretch>
        </p:blipFill>
        <p:spPr bwMode="auto">
          <a:xfrm>
            <a:off x="500063" y="785813"/>
            <a:ext cx="7916862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77" name="Segnaposto data 17"/>
          <p:cNvSpPr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B3E9D180-98E4-49A1-BAE4-58FEB1B174FD}" type="datetime1">
              <a:rPr lang="it-IT" sz="1200">
                <a:solidFill>
                  <a:srgbClr val="898989"/>
                </a:solidFill>
                <a:latin typeface="Calibri" pitchFamily="34" charset="0"/>
              </a:rPr>
              <a:pPr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01/02/19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17778" name="Segnaposto numero diapositiva 1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E8F9D7AC-7C10-4A8F-817B-F28B238FB39B}" type="slidenum">
              <a:rPr lang="it-IT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31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17779" name="CasellaDiTesto 19"/>
          <p:cNvSpPr>
            <a:spLocks noChangeArrowheads="1"/>
          </p:cNvSpPr>
          <p:nvPr/>
        </p:nvSpPr>
        <p:spPr bwMode="auto">
          <a:xfrm>
            <a:off x="857250" y="285750"/>
            <a:ext cx="7572375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000000"/>
                </a:solidFill>
                <a:latin typeface="Calibri" pitchFamily="34" charset="0"/>
              </a:rPr>
              <a:t>Questo è il meccanismo del dolore acuto, </a:t>
            </a:r>
            <a:r>
              <a:rPr lang="it-IT" b="1" i="1">
                <a:solidFill>
                  <a:srgbClr val="FF3300"/>
                </a:solidFill>
                <a:latin typeface="Calibri" pitchFamily="34" charset="0"/>
              </a:rPr>
              <a:t>“ dolore sintomo “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 txBox="1">
            <a:spLocks noGrp="1"/>
          </p:cNvSpPr>
          <p:nvPr>
            <p:ph type="body" idx="4294967295"/>
          </p:nvPr>
        </p:nvSpPr>
        <p:spPr>
          <a:xfrm>
            <a:off x="0" y="476250"/>
            <a:ext cx="5148263" cy="5905500"/>
          </a:xfrm>
        </p:spPr>
        <p:txBody>
          <a:bodyPr lIns="91440" tIns="45720" rIns="91440" bIns="45720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it-IT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it-IT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defRPr/>
            </a:pPr>
            <a:r>
              <a:rPr sz="2400" smtClean="0"/>
              <a:t>In caso di dolore persistente, come </a:t>
            </a:r>
            <a:r>
              <a:rPr sz="2400" u="sng" smtClean="0"/>
              <a:t>a seguito di un continuo arrivo di impulsi nocicettivi provenienti dalla periferia lungo le fibre C </a:t>
            </a:r>
            <a:r>
              <a:rPr sz="2400" smtClean="0"/>
              <a:t>(amieliniche, lenta conduzione), entrano in azione - più tardivamente – altri recettori post-sinaptici (</a:t>
            </a:r>
            <a:r>
              <a:rPr sz="2400" u="sng" smtClean="0"/>
              <a:t>NK 1, NMDA, Glutammato </a:t>
            </a:r>
            <a:r>
              <a:rPr sz="2400" smtClean="0"/>
              <a:t>e molti altri) in grado di produrre un aumento della sensibilità dei neuroni spinali conosciuti come</a:t>
            </a:r>
            <a:r>
              <a:rPr sz="2400" b="1" smtClean="0"/>
              <a:t> </a:t>
            </a:r>
            <a:r>
              <a:rPr sz="2800" b="1" smtClean="0">
                <a:solidFill>
                  <a:srgbClr val="FF0000"/>
                </a:solidFill>
              </a:rPr>
              <a:t>WRNS </a:t>
            </a:r>
            <a:r>
              <a:rPr sz="2800" b="1" i="1" smtClean="0">
                <a:solidFill>
                  <a:srgbClr val="FF0000"/>
                </a:solidFill>
              </a:rPr>
              <a:t>(Wide dynamic Range NeuronS) o neuroni ad ampio spettro dinamico</a:t>
            </a:r>
            <a:r>
              <a:rPr sz="2800" i="1" smtClean="0">
                <a:solidFill>
                  <a:srgbClr val="FF0000"/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buFont typeface="Arial" pitchFamily="34"/>
              <a:buNone/>
              <a:defRPr/>
            </a:pPr>
            <a:r>
              <a:rPr sz="2800" b="1" i="1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1981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196975"/>
            <a:ext cx="33972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27013"/>
            <a:ext cx="8229600" cy="1238250"/>
          </a:xfrm>
        </p:spPr>
        <p:txBody>
          <a:bodyPr/>
          <a:lstStyle/>
          <a:p>
            <a:pPr eaLnBrk="1"/>
            <a:r>
              <a:rPr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ipersensibilizzazione spinale</a:t>
            </a:r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21858" name="Segnaposto testo 2"/>
          <p:cNvSpPr txBox="1">
            <a:spLocks noGrp="1"/>
          </p:cNvSpPr>
          <p:nvPr>
            <p:ph type="body" idx="4294967295"/>
          </p:nvPr>
        </p:nvSpPr>
        <p:spPr/>
        <p:txBody>
          <a:bodyPr lIns="91440" tIns="45720" rIns="91440" bIns="45720"/>
          <a:lstStyle/>
          <a:p>
            <a:pPr eaLnBrk="1">
              <a:spcBef>
                <a:spcPts val="700"/>
              </a:spcBef>
              <a:buClr>
                <a:srgbClr val="000000"/>
              </a:buClr>
              <a:buFontTx/>
              <a:buChar char="•"/>
            </a:pP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Questa condizione porta ad un </a:t>
            </a:r>
            <a:r>
              <a:rPr sz="2800" b="1" smtClean="0">
                <a:latin typeface="Calibri" pitchFamily="34" charset="0"/>
                <a:ea typeface="Microsoft YaHei" pitchFamily="34" charset="-122"/>
                <a:cs typeface="Mangal"/>
              </a:rPr>
              <a:t>aumento del dolore spontaneo </a:t>
            </a: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a parità di impulsi afferenti ed </a:t>
            </a:r>
            <a:r>
              <a:rPr sz="2800" b="1" smtClean="0">
                <a:latin typeface="Calibri" pitchFamily="34" charset="0"/>
                <a:ea typeface="Microsoft YaHei" pitchFamily="34" charset="-122"/>
                <a:cs typeface="Mangal"/>
              </a:rPr>
              <a:t>allarga il campo recettoriale</a:t>
            </a: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, per cui il paziente avverte dolore in </a:t>
            </a:r>
            <a:r>
              <a:rPr sz="2800" b="1" smtClean="0">
                <a:latin typeface="Calibri" pitchFamily="34" charset="0"/>
                <a:ea typeface="Microsoft YaHei" pitchFamily="34" charset="-122"/>
                <a:cs typeface="Mangal"/>
              </a:rPr>
              <a:t>un’area </a:t>
            </a:r>
            <a:r>
              <a:rPr sz="2800" b="1" i="1" smtClean="0">
                <a:latin typeface="Calibri" pitchFamily="34" charset="0"/>
                <a:ea typeface="Microsoft YaHei" pitchFamily="34" charset="-122"/>
                <a:cs typeface="Mangal"/>
              </a:rPr>
              <a:t>molto più estesa, circostante quella lesa ed anche in aree lontane:</a:t>
            </a:r>
            <a:r>
              <a:rPr sz="2800" i="1" smtClean="0">
                <a:latin typeface="Calibri" pitchFamily="34" charset="0"/>
                <a:ea typeface="Microsoft YaHei" pitchFamily="34" charset="-122"/>
                <a:cs typeface="Mangal"/>
              </a:rPr>
              <a:t> è questo il cosiddetto </a:t>
            </a:r>
            <a:r>
              <a:rPr sz="2800" b="1" i="1" smtClean="0">
                <a:latin typeface="Calibri" pitchFamily="34" charset="0"/>
                <a:ea typeface="Microsoft YaHei" pitchFamily="34" charset="-122"/>
                <a:cs typeface="Mangal"/>
              </a:rPr>
              <a:t>dolore riferito. </a:t>
            </a:r>
          </a:p>
          <a:p>
            <a:pPr eaLnBrk="1">
              <a:spcBef>
                <a:spcPts val="700"/>
              </a:spcBef>
              <a:buClr>
                <a:srgbClr val="000000"/>
              </a:buClr>
              <a:buFontTx/>
              <a:buChar char="•"/>
            </a:pPr>
            <a:r>
              <a:rPr sz="2800" b="1" i="1" smtClean="0">
                <a:latin typeface="Calibri" pitchFamily="34" charset="0"/>
                <a:ea typeface="Microsoft YaHei" pitchFamily="34" charset="-122"/>
                <a:cs typeface="Mangal"/>
              </a:rPr>
              <a:t> In questa condizione il paziente non discrimina più gli stimoli applicati sui tessuti e stimoli non nocivi causano dolore in aree sane. </a:t>
            </a:r>
          </a:p>
          <a:p>
            <a:pPr eaLnBrk="1">
              <a:spcBef>
                <a:spcPts val="700"/>
              </a:spcBef>
              <a:buClr>
                <a:srgbClr val="000000"/>
              </a:buClr>
            </a:pPr>
            <a:r>
              <a:rPr sz="2800"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                      Stato di allodinia secondaria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CasellaDiTesto 1"/>
          <p:cNvSpPr txBox="1">
            <a:spLocks noChangeArrowheads="1"/>
          </p:cNvSpPr>
          <p:nvPr/>
        </p:nvSpPr>
        <p:spPr bwMode="auto">
          <a:xfrm>
            <a:off x="1027113" y="419100"/>
            <a:ext cx="6684962" cy="954088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 lIns="90000" tIns="45000" rIns="90000" bIns="45000" anchor="ctr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Come distinguere un dolore neuropatico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da un nocicettivo?</a:t>
            </a:r>
          </a:p>
        </p:txBody>
      </p:sp>
      <p:sp>
        <p:nvSpPr>
          <p:cNvPr id="125954" name="Figura a mano libera 2"/>
          <p:cNvSpPr>
            <a:spLocks noChangeArrowheads="1"/>
          </p:cNvSpPr>
          <p:nvPr/>
        </p:nvSpPr>
        <p:spPr bwMode="auto">
          <a:xfrm>
            <a:off x="193675" y="1908175"/>
            <a:ext cx="1295400" cy="7191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1° STEP</a:t>
            </a:r>
          </a:p>
        </p:txBody>
      </p:sp>
      <p:sp>
        <p:nvSpPr>
          <p:cNvPr id="125955" name="Figura a mano libera 3"/>
          <p:cNvSpPr>
            <a:spLocks noChangeArrowheads="1"/>
          </p:cNvSpPr>
          <p:nvPr/>
        </p:nvSpPr>
        <p:spPr bwMode="auto">
          <a:xfrm>
            <a:off x="539750" y="2951163"/>
            <a:ext cx="8280400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3366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1. Il dolore è causato da una malattia nota che riporta ad una lesione del Sistema nervoso ?</a:t>
            </a:r>
          </a:p>
        </p:txBody>
      </p:sp>
      <p:sp>
        <p:nvSpPr>
          <p:cNvPr id="125956" name="Figura a mano libera 4"/>
          <p:cNvSpPr>
            <a:spLocks noChangeArrowheads="1"/>
          </p:cNvSpPr>
          <p:nvPr/>
        </p:nvSpPr>
        <p:spPr bwMode="auto">
          <a:xfrm>
            <a:off x="1346200" y="3635375"/>
            <a:ext cx="6767513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Se risposta affermativa : 40% di probabilità di dolore neuropatico</a:t>
            </a:r>
          </a:p>
        </p:txBody>
      </p:sp>
      <p:sp>
        <p:nvSpPr>
          <p:cNvPr id="125957" name="Figura a mano libera 5"/>
          <p:cNvSpPr>
            <a:spLocks noChangeArrowheads="1"/>
          </p:cNvSpPr>
          <p:nvPr/>
        </p:nvSpPr>
        <p:spPr bwMode="auto">
          <a:xfrm>
            <a:off x="0" y="4292600"/>
            <a:ext cx="9144000" cy="4333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3366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2. La distribuzione del dolore corrisponde con l'innervazione di un territorio nervoso ?</a:t>
            </a:r>
          </a:p>
        </p:txBody>
      </p:sp>
      <p:sp>
        <p:nvSpPr>
          <p:cNvPr id="125958" name="Figura a mano libera 6"/>
          <p:cNvSpPr>
            <a:spLocks noChangeArrowheads="1"/>
          </p:cNvSpPr>
          <p:nvPr/>
        </p:nvSpPr>
        <p:spPr bwMode="auto">
          <a:xfrm>
            <a:off x="1547813" y="4941888"/>
            <a:ext cx="6767512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Se risposta affermativa : 40% di probabilità di dolore neuropatico</a:t>
            </a:r>
          </a:p>
        </p:txBody>
      </p:sp>
      <p:sp>
        <p:nvSpPr>
          <p:cNvPr id="125959" name="Figura a mano libera 7"/>
          <p:cNvSpPr>
            <a:spLocks noChangeArrowheads="1"/>
          </p:cNvSpPr>
          <p:nvPr/>
        </p:nvSpPr>
        <p:spPr bwMode="auto">
          <a:xfrm>
            <a:off x="1547813" y="6165850"/>
            <a:ext cx="6769100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Se risposta affermativa : 20 %di probabilità di dolore neuropatico</a:t>
            </a:r>
          </a:p>
        </p:txBody>
      </p:sp>
      <p:sp>
        <p:nvSpPr>
          <p:cNvPr id="125960" name="Figura a mano libera 8"/>
          <p:cNvSpPr>
            <a:spLocks noChangeArrowheads="1"/>
          </p:cNvSpPr>
          <p:nvPr/>
        </p:nvSpPr>
        <p:spPr bwMode="auto">
          <a:xfrm>
            <a:off x="468313" y="5589588"/>
            <a:ext cx="7991475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3366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3. La semantica del dolore ( Bruciore, scossa elettrica. Puntura di spillo )</a:t>
            </a:r>
          </a:p>
        </p:txBody>
      </p:sp>
      <p:sp>
        <p:nvSpPr>
          <p:cNvPr id="125961" name="Figura a mano libera 9"/>
          <p:cNvSpPr>
            <a:spLocks noChangeArrowheads="1"/>
          </p:cNvSpPr>
          <p:nvPr/>
        </p:nvSpPr>
        <p:spPr bwMode="auto">
          <a:xfrm>
            <a:off x="2209800" y="1784350"/>
            <a:ext cx="7056438" cy="5032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Se soddisfatti tutti e tre i criteri : Dolore NEUROPATICO (100%)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CasellaDiTesto 1"/>
          <p:cNvSpPr txBox="1">
            <a:spLocks noChangeArrowheads="1"/>
          </p:cNvSpPr>
          <p:nvPr/>
        </p:nvSpPr>
        <p:spPr bwMode="auto">
          <a:xfrm>
            <a:off x="1468438" y="384175"/>
            <a:ext cx="7086600" cy="954088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 lIns="90000" tIns="45000" rIns="90000" bIns="45000" anchor="ctr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Come distinguere un dolore neuropatico da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 un nocicettivo?</a:t>
            </a:r>
          </a:p>
        </p:txBody>
      </p:sp>
      <p:sp>
        <p:nvSpPr>
          <p:cNvPr id="128002" name="Figura a mano libera 2"/>
          <p:cNvSpPr>
            <a:spLocks noChangeArrowheads="1"/>
          </p:cNvSpPr>
          <p:nvPr/>
        </p:nvSpPr>
        <p:spPr bwMode="auto">
          <a:xfrm>
            <a:off x="836613" y="1873250"/>
            <a:ext cx="1295400" cy="7191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2° STEP</a:t>
            </a:r>
          </a:p>
        </p:txBody>
      </p:sp>
      <p:sp>
        <p:nvSpPr>
          <p:cNvPr id="128003" name="Figura a mano libera 3"/>
          <p:cNvSpPr>
            <a:spLocks noChangeArrowheads="1"/>
          </p:cNvSpPr>
          <p:nvPr/>
        </p:nvSpPr>
        <p:spPr bwMode="auto">
          <a:xfrm>
            <a:off x="188913" y="2917825"/>
            <a:ext cx="3598862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3366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1.Valutazione dell'area del dolore :</a:t>
            </a:r>
          </a:p>
        </p:txBody>
      </p:sp>
      <p:sp>
        <p:nvSpPr>
          <p:cNvPr id="128004" name="Figura a mano libera 4"/>
          <p:cNvSpPr>
            <a:spLocks noChangeArrowheads="1"/>
          </p:cNvSpPr>
          <p:nvPr/>
        </p:nvSpPr>
        <p:spPr bwMode="auto">
          <a:xfrm>
            <a:off x="323850" y="3644900"/>
            <a:ext cx="8280400" cy="13144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 </a:t>
            </a:r>
            <a:r>
              <a:rPr lang="it-IT" u="sng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Valenza Diagnostica:</a:t>
            </a: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 Ispezione : Lesioni trofiche o modificazione del trofismo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                             Superficiale o profondo ( massa muscolare ) , il disegno dell'area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 puo' essere secondo la disposizione metamerica.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Liberation Sans"/>
              <a:ea typeface="Microsoft YaHei" pitchFamily="34" charset="-122"/>
              <a:cs typeface="Mangal"/>
            </a:endParaRPr>
          </a:p>
        </p:txBody>
      </p:sp>
      <p:sp>
        <p:nvSpPr>
          <p:cNvPr id="6" name="Figura a mano libera 5"/>
          <p:cNvSpPr/>
          <p:nvPr/>
        </p:nvSpPr>
        <p:spPr>
          <a:xfrm>
            <a:off x="539750" y="5157788"/>
            <a:ext cx="7199313" cy="5762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3366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>
                <a:solidFill>
                  <a:srgbClr val="000000"/>
                </a:solidFill>
                <a:latin typeface="Liberation Sans" pitchFamily="18"/>
                <a:ea typeface="Microsoft YaHei" pitchFamily="2"/>
                <a:cs typeface="Mangal" pitchFamily="2"/>
              </a:rPr>
              <a:t>2. </a:t>
            </a:r>
            <a:r>
              <a:rPr lang="it-IT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ans" pitchFamily="18"/>
                <a:ea typeface="Microsoft YaHei" pitchFamily="2"/>
                <a:cs typeface="Mangal" pitchFamily="2"/>
              </a:rPr>
              <a:t>Valenza Terapeutica</a:t>
            </a:r>
            <a:r>
              <a:rPr lang="it-IT">
                <a:solidFill>
                  <a:srgbClr val="000000"/>
                </a:solidFill>
                <a:latin typeface="Liberation Sans" pitchFamily="18"/>
                <a:ea typeface="Microsoft YaHei" pitchFamily="2"/>
                <a:cs typeface="Mangal" pitchFamily="2"/>
              </a:rPr>
              <a:t>  : Eventuale applicazione topica di medicazioni</a:t>
            </a:r>
          </a:p>
        </p:txBody>
      </p:sp>
      <p:sp>
        <p:nvSpPr>
          <p:cNvPr id="128006" name="Figura a mano libera 6"/>
          <p:cNvSpPr>
            <a:spLocks noChangeArrowheads="1"/>
          </p:cNvSpPr>
          <p:nvPr/>
        </p:nvSpPr>
        <p:spPr bwMode="auto">
          <a:xfrm>
            <a:off x="2852738" y="1749425"/>
            <a:ext cx="3519487" cy="5032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Esame obiettivo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CasellaDiTesto 1"/>
          <p:cNvSpPr txBox="1">
            <a:spLocks noChangeArrowheads="1"/>
          </p:cNvSpPr>
          <p:nvPr/>
        </p:nvSpPr>
        <p:spPr bwMode="auto">
          <a:xfrm>
            <a:off x="747713" y="319088"/>
            <a:ext cx="8150225" cy="107632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 lIns="90000" tIns="45000" rIns="90000" bIns="45000" anchor="ctr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Come distinguere un dolore neuropatico da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un nocicettivo?</a:t>
            </a:r>
          </a:p>
        </p:txBody>
      </p:sp>
      <p:sp>
        <p:nvSpPr>
          <p:cNvPr id="130050" name="Figura a mano libera 2"/>
          <p:cNvSpPr>
            <a:spLocks noChangeArrowheads="1"/>
          </p:cNvSpPr>
          <p:nvPr/>
        </p:nvSpPr>
        <p:spPr bwMode="auto">
          <a:xfrm>
            <a:off x="647700" y="2209800"/>
            <a:ext cx="8278813" cy="13144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 Il dolore neuropatico origina come diretta conseguenza di una lesione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O malattia che interessa il SISTEMA SOMATO-SENSORIALE .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Puo' essere centrale o periferico.</a:t>
            </a:r>
          </a:p>
        </p:txBody>
      </p:sp>
      <p:sp>
        <p:nvSpPr>
          <p:cNvPr id="130051" name="Figura a mano libera 3"/>
          <p:cNvSpPr>
            <a:spLocks noChangeArrowheads="1"/>
          </p:cNvSpPr>
          <p:nvPr/>
        </p:nvSpPr>
        <p:spPr bwMode="auto">
          <a:xfrm>
            <a:off x="647700" y="3956050"/>
            <a:ext cx="8278813" cy="13144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 </a:t>
            </a:r>
            <a:r>
              <a:rPr lang="it-IT" u="sng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VALUTAZIONE DEL SISTEMA SOMATO-SENSORIALE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u="sng">
              <a:solidFill>
                <a:srgbClr val="000000"/>
              </a:solidFill>
              <a:latin typeface="Liberation Sans"/>
              <a:ea typeface="Microsoft YaHei" pitchFamily="34" charset="-122"/>
              <a:cs typeface="Mang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( valutazione della integrità delle fibre coinvolte nella trasmissione dell'impulso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dalla sede del dolore al midollo spinale)</a:t>
            </a:r>
          </a:p>
        </p:txBody>
      </p:sp>
      <p:sp>
        <p:nvSpPr>
          <p:cNvPr id="130052" name="Figura a mano libera 4"/>
          <p:cNvSpPr>
            <a:spLocks noChangeArrowheads="1"/>
          </p:cNvSpPr>
          <p:nvPr/>
        </p:nvSpPr>
        <p:spPr bwMode="auto">
          <a:xfrm>
            <a:off x="863600" y="5756275"/>
            <a:ext cx="1584325" cy="7921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Strumenti</a:t>
            </a:r>
          </a:p>
        </p:txBody>
      </p:sp>
      <p:sp>
        <p:nvSpPr>
          <p:cNvPr id="130053" name="Figura a mano libera 5"/>
          <p:cNvSpPr>
            <a:spLocks noChangeArrowheads="1"/>
          </p:cNvSpPr>
          <p:nvPr/>
        </p:nvSpPr>
        <p:spPr bwMode="auto">
          <a:xfrm>
            <a:off x="3167063" y="5400675"/>
            <a:ext cx="2663825" cy="358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Batuffolo di cotone</a:t>
            </a:r>
          </a:p>
        </p:txBody>
      </p:sp>
      <p:sp>
        <p:nvSpPr>
          <p:cNvPr id="130054" name="Figura a mano libera 6"/>
          <p:cNvSpPr>
            <a:spLocks noChangeArrowheads="1"/>
          </p:cNvSpPr>
          <p:nvPr/>
        </p:nvSpPr>
        <p:spPr bwMode="auto">
          <a:xfrm>
            <a:off x="3095625" y="6335713"/>
            <a:ext cx="2952750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Una provetta di acqua calda</a:t>
            </a:r>
          </a:p>
        </p:txBody>
      </p:sp>
      <p:sp>
        <p:nvSpPr>
          <p:cNvPr id="130055" name="Figura a mano libera 7"/>
          <p:cNvSpPr>
            <a:spLocks noChangeArrowheads="1"/>
          </p:cNvSpPr>
          <p:nvPr/>
        </p:nvSpPr>
        <p:spPr bwMode="auto">
          <a:xfrm>
            <a:off x="3203575" y="5903913"/>
            <a:ext cx="2663825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Uno spillo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CasellaDiTesto 1"/>
          <p:cNvSpPr txBox="1">
            <a:spLocks noChangeArrowheads="1"/>
          </p:cNvSpPr>
          <p:nvPr/>
        </p:nvSpPr>
        <p:spPr bwMode="auto">
          <a:xfrm>
            <a:off x="533400" y="227013"/>
            <a:ext cx="8150225" cy="1074737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 lIns="90000" tIns="45000" rIns="90000" bIns="45000" anchor="ctr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Come distinguere un dolore neuropatico da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un nocicettivo?</a:t>
            </a:r>
          </a:p>
        </p:txBody>
      </p:sp>
      <p:sp>
        <p:nvSpPr>
          <p:cNvPr id="132098" name="Figura a mano libera 2"/>
          <p:cNvSpPr>
            <a:spLocks noChangeArrowheads="1"/>
          </p:cNvSpPr>
          <p:nvPr/>
        </p:nvSpPr>
        <p:spPr bwMode="auto">
          <a:xfrm>
            <a:off x="1331913" y="1484313"/>
            <a:ext cx="1439862" cy="5222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 Per Valutare</a:t>
            </a:r>
          </a:p>
        </p:txBody>
      </p:sp>
      <p:sp>
        <p:nvSpPr>
          <p:cNvPr id="132099" name="Figura a mano libera 3"/>
          <p:cNvSpPr>
            <a:spLocks noChangeArrowheads="1"/>
          </p:cNvSpPr>
          <p:nvPr/>
        </p:nvSpPr>
        <p:spPr bwMode="auto">
          <a:xfrm>
            <a:off x="3492500" y="4508500"/>
            <a:ext cx="3744913" cy="3603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Tempo di esecuzione : 2 minuti</a:t>
            </a:r>
          </a:p>
        </p:txBody>
      </p:sp>
      <p:sp>
        <p:nvSpPr>
          <p:cNvPr id="132100" name="Figura a mano libera 4"/>
          <p:cNvSpPr>
            <a:spLocks noChangeArrowheads="1"/>
          </p:cNvSpPr>
          <p:nvPr/>
        </p:nvSpPr>
        <p:spPr bwMode="auto">
          <a:xfrm>
            <a:off x="2195513" y="2420938"/>
            <a:ext cx="6480175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Fibre A-Beta : Tatto e Vibrazione : </a:t>
            </a:r>
            <a:r>
              <a:rPr lang="it-IT">
                <a:solidFill>
                  <a:srgbClr val="FF0000"/>
                </a:solidFill>
                <a:latin typeface="Liberation Sans"/>
                <a:ea typeface="Microsoft YaHei" pitchFamily="34" charset="-122"/>
                <a:cs typeface="Mangal"/>
              </a:rPr>
              <a:t>batuffolo di cotone </a:t>
            </a: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                </a:t>
            </a:r>
          </a:p>
        </p:txBody>
      </p:sp>
      <p:sp>
        <p:nvSpPr>
          <p:cNvPr id="132101" name="Figura a mano libera 5"/>
          <p:cNvSpPr>
            <a:spLocks noChangeArrowheads="1"/>
          </p:cNvSpPr>
          <p:nvPr/>
        </p:nvSpPr>
        <p:spPr bwMode="auto">
          <a:xfrm>
            <a:off x="0" y="5732463"/>
            <a:ext cx="9791700" cy="3619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0000FF"/>
                </a:solidFill>
                <a:latin typeface="Liberation Sans"/>
                <a:ea typeface="Microsoft YaHei" pitchFamily="34" charset="-122"/>
                <a:cs typeface="Mangal"/>
              </a:rPr>
              <a:t>Se il risultato delle tre prove è Negativo : SISTEMA S.S. INTEGRO = DOLORE NOCICETTIVO</a:t>
            </a:r>
          </a:p>
        </p:txBody>
      </p:sp>
      <p:sp>
        <p:nvSpPr>
          <p:cNvPr id="132102" name="Figura a mano libera 6"/>
          <p:cNvSpPr>
            <a:spLocks noChangeArrowheads="1"/>
          </p:cNvSpPr>
          <p:nvPr/>
        </p:nvSpPr>
        <p:spPr bwMode="auto">
          <a:xfrm>
            <a:off x="431800" y="5084763"/>
            <a:ext cx="8712200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La più significativa delle tre prove è quella della provetta con acqua calda   </a:t>
            </a:r>
          </a:p>
        </p:txBody>
      </p:sp>
      <p:sp>
        <p:nvSpPr>
          <p:cNvPr id="132103" name="Figura a mano libera 7"/>
          <p:cNvSpPr>
            <a:spLocks noChangeArrowheads="1"/>
          </p:cNvSpPr>
          <p:nvPr/>
        </p:nvSpPr>
        <p:spPr bwMode="auto">
          <a:xfrm>
            <a:off x="3708400" y="1557338"/>
            <a:ext cx="4248150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Le tre vie di conduzione del Sistema</a:t>
            </a:r>
          </a:p>
        </p:txBody>
      </p:sp>
      <p:sp>
        <p:nvSpPr>
          <p:cNvPr id="132104" name="Figura a mano libera 8"/>
          <p:cNvSpPr>
            <a:spLocks noChangeArrowheads="1"/>
          </p:cNvSpPr>
          <p:nvPr/>
        </p:nvSpPr>
        <p:spPr bwMode="auto">
          <a:xfrm>
            <a:off x="2195513" y="3068638"/>
            <a:ext cx="6480175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Fibre A-Delta : Responsabili del dolore rapido : </a:t>
            </a:r>
            <a:r>
              <a:rPr lang="it-IT">
                <a:solidFill>
                  <a:srgbClr val="FF0000"/>
                </a:solidFill>
                <a:latin typeface="Liberation Sans"/>
                <a:ea typeface="Microsoft YaHei" pitchFamily="34" charset="-122"/>
                <a:cs typeface="Mangal"/>
              </a:rPr>
              <a:t>Puntura di spillo</a:t>
            </a:r>
          </a:p>
        </p:txBody>
      </p:sp>
      <p:sp>
        <p:nvSpPr>
          <p:cNvPr id="132105" name="Figura a mano libera 9"/>
          <p:cNvSpPr>
            <a:spLocks noChangeArrowheads="1"/>
          </p:cNvSpPr>
          <p:nvPr/>
        </p:nvSpPr>
        <p:spPr bwMode="auto">
          <a:xfrm>
            <a:off x="2195513" y="3716338"/>
            <a:ext cx="6551612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Fibre C responsabili della percezione termica : </a:t>
            </a:r>
            <a:r>
              <a:rPr lang="it-IT">
                <a:solidFill>
                  <a:srgbClr val="FF0000"/>
                </a:solidFill>
                <a:latin typeface="Liberation Sans"/>
                <a:ea typeface="Microsoft YaHei" pitchFamily="34" charset="-122"/>
                <a:cs typeface="Mangal"/>
              </a:rPr>
              <a:t>Provetta     </a:t>
            </a:r>
            <a:r>
              <a:rPr lang="it-IT">
                <a:solidFill>
                  <a:srgbClr val="000000"/>
                </a:solidFill>
                <a:latin typeface="Liberation Sans"/>
                <a:ea typeface="Microsoft YaHei" pitchFamily="34" charset="-122"/>
                <a:cs typeface="Mangal"/>
              </a:rPr>
              <a:t>         </a:t>
            </a:r>
          </a:p>
        </p:txBody>
      </p:sp>
      <p:sp>
        <p:nvSpPr>
          <p:cNvPr id="132106" name="Figura a mano libera 10"/>
          <p:cNvSpPr>
            <a:spLocks noChangeArrowheads="1"/>
          </p:cNvSpPr>
          <p:nvPr/>
        </p:nvSpPr>
        <p:spPr bwMode="auto">
          <a:xfrm>
            <a:off x="0" y="6237288"/>
            <a:ext cx="10172700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0000FF"/>
                </a:solidFill>
                <a:latin typeface="Liberation Sans"/>
                <a:ea typeface="Microsoft YaHei" pitchFamily="34" charset="-122"/>
                <a:cs typeface="Mangal"/>
              </a:rPr>
              <a:t>Se il risultato delle tre prove è Positivo : SISTEMA S.S. Non Integro = DOLORE NEUROPATICO</a:t>
            </a:r>
          </a:p>
        </p:txBody>
      </p:sp>
      <p:sp>
        <p:nvSpPr>
          <p:cNvPr id="132107" name="Figura a mano libera 11"/>
          <p:cNvSpPr>
            <a:spLocks noChangeArrowheads="1"/>
          </p:cNvSpPr>
          <p:nvPr/>
        </p:nvSpPr>
        <p:spPr bwMode="auto">
          <a:xfrm>
            <a:off x="379413" y="7062788"/>
            <a:ext cx="9793287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u="sng">
                <a:solidFill>
                  <a:srgbClr val="0000FF"/>
                </a:solidFill>
                <a:latin typeface="Liberation Sans"/>
                <a:ea typeface="Microsoft YaHei" pitchFamily="34" charset="-122"/>
                <a:cs typeface="Mangal"/>
              </a:rPr>
              <a:t>Se il risultato delle tre prove è incerto  O INCONGRUENTE : APPROFONDIRE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128588"/>
            <a:ext cx="8229600" cy="1435100"/>
          </a:xfrm>
          <a:solidFill>
            <a:srgbClr val="FFCC99"/>
          </a:solidFill>
        </p:spPr>
        <p:txBody>
          <a:bodyPr>
            <a:spAutoFit/>
          </a:bodyPr>
          <a:lstStyle/>
          <a:p>
            <a:pPr eaLnBrk="1"/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Come distinguere un dolore neuropatico da un nocicettivo?</a:t>
            </a:r>
          </a:p>
        </p:txBody>
      </p:sp>
      <p:sp>
        <p:nvSpPr>
          <p:cNvPr id="134146" name="Figura a mano libera 2"/>
          <p:cNvSpPr>
            <a:spLocks noChangeArrowheads="1"/>
          </p:cNvSpPr>
          <p:nvPr/>
        </p:nvSpPr>
        <p:spPr bwMode="auto">
          <a:xfrm>
            <a:off x="457200" y="1698625"/>
            <a:ext cx="8164513" cy="3254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</a:rPr>
              <a:t>SISTEMA SOMATO SENSORIALE INTEGRO = DOLORE NOCICETTIVO</a:t>
            </a:r>
          </a:p>
        </p:txBody>
      </p:sp>
      <p:sp>
        <p:nvSpPr>
          <p:cNvPr id="134147" name="Figura a mano libera 3"/>
          <p:cNvSpPr>
            <a:spLocks noChangeArrowheads="1"/>
          </p:cNvSpPr>
          <p:nvPr/>
        </p:nvSpPr>
        <p:spPr bwMode="auto">
          <a:xfrm>
            <a:off x="576263" y="2351088"/>
            <a:ext cx="7991475" cy="3841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320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</a:rPr>
              <a:t>SOGLIA DEL DOLORE EVOCATO : SUPERFICIALE E PROFONDO</a:t>
            </a:r>
          </a:p>
        </p:txBody>
      </p:sp>
      <p:sp>
        <p:nvSpPr>
          <p:cNvPr id="134148" name="Figura a mano libera 4"/>
          <p:cNvSpPr>
            <a:spLocks noChangeArrowheads="1"/>
          </p:cNvSpPr>
          <p:nvPr/>
        </p:nvSpPr>
        <p:spPr bwMode="auto">
          <a:xfrm>
            <a:off x="144463" y="2952750"/>
            <a:ext cx="8783637" cy="287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0000"/>
                </a:solidFill>
              </a:rPr>
              <a:t>Studio del dolore evocato superficiale : Somministrare stimoli sottosoglia (sfioramento)  </a:t>
            </a:r>
            <a:r>
              <a:rPr lang="it-IT">
                <a:solidFill>
                  <a:srgbClr val="FF0000"/>
                </a:solidFill>
              </a:rPr>
              <a:t>  </a:t>
            </a:r>
            <a:r>
              <a:rPr lang="it-IT">
                <a:solidFill>
                  <a:srgbClr val="000000"/>
                </a:solidFill>
              </a:rPr>
              <a:t>          </a:t>
            </a:r>
          </a:p>
        </p:txBody>
      </p:sp>
      <p:sp>
        <p:nvSpPr>
          <p:cNvPr id="134149" name="Figura a mano libera 5"/>
          <p:cNvSpPr>
            <a:spLocks noChangeArrowheads="1"/>
          </p:cNvSpPr>
          <p:nvPr/>
        </p:nvSpPr>
        <p:spPr bwMode="auto">
          <a:xfrm>
            <a:off x="1368425" y="3455988"/>
            <a:ext cx="6911975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</a:rPr>
              <a:t>Nell'area in cui il pz riferisce dolore comparando con l'aria sana</a:t>
            </a:r>
          </a:p>
        </p:txBody>
      </p:sp>
      <p:sp>
        <p:nvSpPr>
          <p:cNvPr id="134150" name="Figura a mano libera 6"/>
          <p:cNvSpPr>
            <a:spLocks noChangeArrowheads="1"/>
          </p:cNvSpPr>
          <p:nvPr/>
        </p:nvSpPr>
        <p:spPr bwMode="auto">
          <a:xfrm>
            <a:off x="144463" y="4103688"/>
            <a:ext cx="8783637" cy="2889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FF0000"/>
                </a:solidFill>
              </a:rPr>
              <a:t>               Studio del dolore evocato profondo : Somministrare stimoli sottosoglia (pressione o movimento)  </a:t>
            </a:r>
            <a:r>
              <a:rPr lang="it-IT">
                <a:solidFill>
                  <a:srgbClr val="FF0000"/>
                </a:solidFill>
              </a:rPr>
              <a:t>  </a:t>
            </a:r>
            <a:r>
              <a:rPr lang="it-IT">
                <a:solidFill>
                  <a:srgbClr val="000000"/>
                </a:solidFill>
              </a:rPr>
              <a:t>          </a:t>
            </a:r>
          </a:p>
        </p:txBody>
      </p:sp>
      <p:sp>
        <p:nvSpPr>
          <p:cNvPr id="134151" name="Figura a mano libera 7"/>
          <p:cNvSpPr>
            <a:spLocks noChangeArrowheads="1"/>
          </p:cNvSpPr>
          <p:nvPr/>
        </p:nvSpPr>
        <p:spPr bwMode="auto">
          <a:xfrm>
            <a:off x="1223963" y="4967288"/>
            <a:ext cx="7127875" cy="11525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miter lim="800000"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</a:rPr>
              <a:t>Il test è positivo se questi stimoli risultano dolorosi nella zona riferita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</a:rPr>
              <a:t>Come dolente dal paz e non lo sono invece dell'area controlaterale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</a:rPr>
              <a:t>Simmetrica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olo 1"/>
          <p:cNvSpPr txBox="1"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  <a:solidFill>
            <a:srgbClr val="FFFF00"/>
          </a:solidFill>
        </p:spPr>
        <p:txBody>
          <a:bodyPr/>
          <a:lstStyle/>
          <a:p>
            <a:pPr eaLnBrk="1"/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Che significato ha questo?</a:t>
            </a:r>
          </a:p>
        </p:txBody>
      </p:sp>
      <p:sp>
        <p:nvSpPr>
          <p:cNvPr id="136194" name="Segnaposto tes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341313" indent="-341313" eaLnBrk="1">
              <a:buClr>
                <a:srgbClr val="000000"/>
              </a:buClr>
              <a:buFontTx/>
              <a:buChar char="•"/>
            </a:pPr>
            <a:r>
              <a:rPr smtClean="0">
                <a:solidFill>
                  <a:srgbClr val="FF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Se la </a:t>
            </a:r>
            <a:r>
              <a:rPr smtClean="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Mangal"/>
              </a:rPr>
              <a:t>soglia algica</a:t>
            </a:r>
            <a:r>
              <a:rPr smtClean="0">
                <a:solidFill>
                  <a:srgbClr val="FF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 al dolore evocato </a:t>
            </a:r>
            <a:r>
              <a:rPr smtClean="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Mangal"/>
              </a:rPr>
              <a:t>è normale</a:t>
            </a:r>
          </a:p>
          <a:p>
            <a:pPr marL="341313" indent="-341313" eaLnBrk="1">
              <a:buClr>
                <a:srgbClr val="000000"/>
              </a:buClr>
            </a:pPr>
            <a:r>
              <a:rPr smtClean="0">
                <a:solidFill>
                  <a:srgbClr val="FF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    </a:t>
            </a:r>
            <a:r>
              <a:rPr smtClean="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Mangal"/>
              </a:rPr>
              <a:t>o ridotta</a:t>
            </a:r>
            <a:r>
              <a:rPr smtClean="0">
                <a:solidFill>
                  <a:srgbClr val="FF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 questo dato serve a capire se esiste</a:t>
            </a:r>
          </a:p>
          <a:p>
            <a:pPr marL="341313" indent="-341313" eaLnBrk="1">
              <a:buClr>
                <a:srgbClr val="000000"/>
              </a:buClr>
            </a:pPr>
            <a:r>
              <a:rPr smtClean="0">
                <a:solidFill>
                  <a:srgbClr val="FF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    </a:t>
            </a:r>
            <a:r>
              <a:rPr u="sng" smtClean="0">
                <a:solidFill>
                  <a:srgbClr val="FF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una </a:t>
            </a:r>
            <a:r>
              <a:rPr u="sng" smtClean="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Mangal"/>
              </a:rPr>
              <a:t>componente infiammatoria nel determinismo del processo doloroso</a:t>
            </a:r>
          </a:p>
          <a:p>
            <a:pPr marL="341313" indent="-341313" eaLnBrk="1">
              <a:buClr>
                <a:srgbClr val="000000"/>
              </a:buClr>
              <a:buFontTx/>
              <a:buChar char="•"/>
            </a:pPr>
            <a:endParaRPr smtClean="0">
              <a:solidFill>
                <a:srgbClr val="FF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  <a:p>
            <a:pPr marL="341313" indent="-341313" eaLnBrk="1">
              <a:buClr>
                <a:srgbClr val="000000"/>
              </a:buClr>
              <a:buFontTx/>
              <a:buChar char="•"/>
            </a:pPr>
            <a:r>
              <a:rPr smtClean="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Mangal"/>
              </a:rPr>
              <a:t>Soglia algica ridotta è sempre indice di flogosi</a:t>
            </a:r>
            <a:r>
              <a:rPr smtClean="0">
                <a:solidFill>
                  <a:srgbClr val="0000FF"/>
                </a:solidFill>
                <a:latin typeface="Calibri" pitchFamily="34" charset="0"/>
                <a:ea typeface="Microsoft YaHei" pitchFamily="34" charset="-122"/>
                <a:cs typeface="Mangal"/>
              </a:rPr>
              <a:t> </a:t>
            </a:r>
          </a:p>
          <a:p>
            <a:pPr marL="341313" indent="-341313" eaLnBrk="1">
              <a:buClr>
                <a:srgbClr val="000000"/>
              </a:buClr>
              <a:buFontTx/>
              <a:buChar char="•"/>
            </a:pPr>
            <a:r>
              <a:rPr smtClean="0">
                <a:solidFill>
                  <a:srgbClr val="0000FF"/>
                </a:solidFill>
                <a:latin typeface="Calibri" pitchFamily="34" charset="0"/>
                <a:ea typeface="Microsoft YaHei" pitchFamily="34" charset="-122"/>
                <a:cs typeface="Mangal"/>
              </a:rPr>
              <a:t> se normale non c'è flogosi.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Text Box 3"/>
          <p:cNvGrpSpPr>
            <a:grpSpLocks/>
          </p:cNvGrpSpPr>
          <p:nvPr/>
        </p:nvGrpSpPr>
        <p:grpSpPr bwMode="auto">
          <a:xfrm>
            <a:off x="981075" y="2468563"/>
            <a:ext cx="6572250" cy="2395537"/>
            <a:chOff x="981000" y="2468519"/>
            <a:chExt cx="6572160" cy="2395439"/>
          </a:xfrm>
        </p:grpSpPr>
        <p:pic>
          <p:nvPicPr>
            <p:cNvPr id="62475" name="Text Box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81000" y="2468519"/>
              <a:ext cx="6572160" cy="2395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Figura a mano libera 3"/>
            <p:cNvSpPr/>
            <p:nvPr/>
          </p:nvSpPr>
          <p:spPr>
            <a:xfrm>
              <a:off x="1066724" y="2552653"/>
              <a:ext cx="6400712" cy="1533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fontAlgn="auto">
                <a:spcBef>
                  <a:spcPts val="150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400" b="1">
                  <a:solidFill>
                    <a:srgbClr val="000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ahoma" pitchFamily="34"/>
                  <a:ea typeface="Arial" pitchFamily="34"/>
                  <a:cs typeface="Arial" pitchFamily="34"/>
                </a:rPr>
                <a:t>IL DOLORE MECCANICO-STRUTTURALE</a:t>
              </a:r>
            </a:p>
            <a:p>
              <a:pPr fontAlgn="auto">
                <a:spcBef>
                  <a:spcPts val="1247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000">
                  <a:solidFill>
                    <a:srgbClr val="000000"/>
                  </a:solidFill>
                  <a:latin typeface="Tahoma" pitchFamily="34"/>
                  <a:ea typeface="Arial" pitchFamily="34"/>
                  <a:cs typeface="Arial" pitchFamily="34"/>
                </a:rPr>
                <a:t>Dolore molto frequente, legato a patologie del sistema muscolo scheletrico evocato dal movimento e dal carico (stimoli ad intensità elevata)</a:t>
              </a:r>
            </a:p>
          </p:txBody>
        </p:sp>
      </p:grpSp>
      <p:sp>
        <p:nvSpPr>
          <p:cNvPr id="5" name="Text Box 5"/>
          <p:cNvSpPr/>
          <p:nvPr/>
        </p:nvSpPr>
        <p:spPr>
          <a:xfrm>
            <a:off x="1042988" y="4581525"/>
            <a:ext cx="6400800" cy="12271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BCBCBC"/>
              </a:gs>
              <a:gs pos="100000">
                <a:srgbClr val="EDEDED"/>
              </a:gs>
            </a:gsLst>
            <a:lin ang="16200000"/>
          </a:gradFill>
          <a:ln w="9360">
            <a:solidFill>
              <a:srgbClr val="000000"/>
            </a:solidFill>
            <a:prstDash val="solid"/>
            <a:miter/>
          </a:ln>
          <a:effectLst>
            <a:outerShdw dist="20160" dir="5400000" algn="tl">
              <a:srgbClr val="00000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150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 b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Arial" pitchFamily="34"/>
                <a:cs typeface="Arial" pitchFamily="34"/>
              </a:rPr>
              <a:t>IL DOLORE NEUROPATICO</a:t>
            </a:r>
          </a:p>
          <a:p>
            <a:pPr algn="ctr" fontAlgn="auto">
              <a:spcBef>
                <a:spcPts val="1247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000000"/>
                </a:solidFill>
                <a:latin typeface="Tahoma" pitchFamily="34"/>
                <a:ea typeface="Arial" pitchFamily="34"/>
                <a:cs typeface="Arial" pitchFamily="34"/>
              </a:rPr>
              <a:t>“pain arising as a direct consequence of a lesion or disease affecting the somatosensory system”</a:t>
            </a:r>
          </a:p>
        </p:txBody>
      </p:sp>
      <p:grpSp>
        <p:nvGrpSpPr>
          <p:cNvPr id="62467" name="Text Box 6"/>
          <p:cNvGrpSpPr>
            <a:grpSpLocks/>
          </p:cNvGrpSpPr>
          <p:nvPr/>
        </p:nvGrpSpPr>
        <p:grpSpPr bwMode="auto">
          <a:xfrm>
            <a:off x="1000125" y="1152525"/>
            <a:ext cx="6759575" cy="950913"/>
            <a:chOff x="1000080" y="1152360"/>
            <a:chExt cx="6759720" cy="951120"/>
          </a:xfrm>
        </p:grpSpPr>
        <p:pic>
          <p:nvPicPr>
            <p:cNvPr id="62473" name="Text Box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0080" y="1152360"/>
              <a:ext cx="6759720" cy="951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Figura a mano libera 7"/>
            <p:cNvSpPr/>
            <p:nvPr/>
          </p:nvSpPr>
          <p:spPr>
            <a:xfrm>
              <a:off x="1188997" y="1341314"/>
              <a:ext cx="6335848" cy="52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algn="ctr" fontAlgn="auto">
                <a:spcBef>
                  <a:spcPts val="1749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800" b="1">
                  <a:solidFill>
                    <a:srgbClr val="000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Arial" pitchFamily="34"/>
                  <a:ea typeface="Arial" pitchFamily="34"/>
                  <a:cs typeface="Arial" pitchFamily="34"/>
                </a:rPr>
                <a:t>DOLORE “DIFFICILE”</a:t>
              </a:r>
            </a:p>
          </p:txBody>
        </p:sp>
      </p:grpSp>
      <p:grpSp>
        <p:nvGrpSpPr>
          <p:cNvPr id="62468" name="Text Box 2"/>
          <p:cNvGrpSpPr>
            <a:grpSpLocks/>
          </p:cNvGrpSpPr>
          <p:nvPr/>
        </p:nvGrpSpPr>
        <p:grpSpPr bwMode="auto">
          <a:xfrm>
            <a:off x="963613" y="176213"/>
            <a:ext cx="6686550" cy="615950"/>
            <a:chOff x="963720" y="176040"/>
            <a:chExt cx="6686280" cy="615960"/>
          </a:xfrm>
        </p:grpSpPr>
        <p:pic>
          <p:nvPicPr>
            <p:cNvPr id="62471" name="Text Box 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63720" y="176040"/>
              <a:ext cx="6686280" cy="615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2" name="Figura a mano libera 10"/>
            <p:cNvSpPr>
              <a:spLocks noChangeArrowheads="1"/>
            </p:cNvSpPr>
            <p:nvPr/>
          </p:nvSpPr>
          <p:spPr bwMode="auto">
            <a:xfrm>
              <a:off x="1116000" y="260280"/>
              <a:ext cx="6480360" cy="459719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500"/>
                </a:spcBef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2400" b="1">
                  <a:solidFill>
                    <a:srgbClr val="FFFF00"/>
                  </a:solidFill>
                  <a:latin typeface="Calibri" pitchFamily="34" charset="0"/>
                </a:rPr>
                <a:t>I nodi cruciali nella pratica quotidiana        </a:t>
              </a:r>
              <a:r>
                <a:rPr lang="it-IT" sz="2400" b="1">
                  <a:solidFill>
                    <a:srgbClr val="002060"/>
                  </a:solidFill>
                  <a:latin typeface="Calibri" pitchFamily="34" charset="0"/>
                </a:rPr>
                <a:t>           </a:t>
              </a:r>
            </a:p>
          </p:txBody>
        </p:sp>
      </p:grpSp>
      <p:pic>
        <p:nvPicPr>
          <p:cNvPr id="62469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85163" y="6065838"/>
            <a:ext cx="646112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Rettangolo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6750" y="158750"/>
            <a:ext cx="63341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olo 1"/>
          <p:cNvSpPr txBox="1">
            <a:spLocks noGrp="1"/>
          </p:cNvSpPr>
          <p:nvPr>
            <p:ph type="title" idx="4294967295"/>
          </p:nvPr>
        </p:nvSpPr>
        <p:spPr>
          <a:solidFill>
            <a:srgbClr val="FFFF00"/>
          </a:solidFill>
        </p:spPr>
        <p:txBody>
          <a:bodyPr/>
          <a:lstStyle/>
          <a:p>
            <a:pPr eaLnBrk="1"/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Se il risultato e dubbio</a:t>
            </a:r>
          </a:p>
        </p:txBody>
      </p:sp>
      <p:sp>
        <p:nvSpPr>
          <p:cNvPr id="138242" name="Segnaposto testo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341313" indent="-341313" eaLnBrk="1">
              <a:buClr>
                <a:srgbClr val="000000"/>
              </a:buClr>
              <a:buFontTx/>
              <a:buChar char="•"/>
            </a:pPr>
            <a:r>
              <a:rPr smtClean="0">
                <a:solidFill>
                  <a:srgbClr val="FF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Test al FANS : somministrato per alme 3 giorni</a:t>
            </a:r>
          </a:p>
          <a:p>
            <a:pPr marL="341313" indent="-341313" eaLnBrk="1">
              <a:buClr>
                <a:srgbClr val="000000"/>
              </a:buClr>
              <a:buFontTx/>
              <a:buChar char="•"/>
            </a:pPr>
            <a:r>
              <a:rPr smtClean="0">
                <a:solidFill>
                  <a:srgbClr val="0000FF"/>
                </a:solidFill>
                <a:latin typeface="Calibri" pitchFamily="34" charset="0"/>
                <a:ea typeface="Microsoft YaHei" pitchFamily="34" charset="-122"/>
                <a:cs typeface="Mangal"/>
              </a:rPr>
              <a:t>se positivo : flogosi.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Oval 2"/>
          <p:cNvSpPr>
            <a:spLocks/>
          </p:cNvSpPr>
          <p:nvPr/>
        </p:nvSpPr>
        <p:spPr bwMode="auto">
          <a:xfrm>
            <a:off x="2514600" y="990600"/>
            <a:ext cx="3962400" cy="2209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163 w 21600"/>
              <a:gd name="T37" fmla="*/ 3163 h 21600"/>
              <a:gd name="T38" fmla="*/ 18437 w 21600"/>
              <a:gd name="T39" fmla="*/ 184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7C80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140290" name="Oval 3"/>
          <p:cNvSpPr>
            <a:spLocks/>
          </p:cNvSpPr>
          <p:nvPr/>
        </p:nvSpPr>
        <p:spPr bwMode="auto">
          <a:xfrm>
            <a:off x="3124200" y="1066800"/>
            <a:ext cx="2743200" cy="1524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163 w 21600"/>
              <a:gd name="T37" fmla="*/ 3163 h 21600"/>
              <a:gd name="T38" fmla="*/ 18437 w 21600"/>
              <a:gd name="T39" fmla="*/ 184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800080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140291" name="Oval 4"/>
          <p:cNvSpPr>
            <a:spLocks noChangeArrowheads="1"/>
          </p:cNvSpPr>
          <p:nvPr/>
        </p:nvSpPr>
        <p:spPr bwMode="auto">
          <a:xfrm>
            <a:off x="3352800" y="1219200"/>
            <a:ext cx="22098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163 w 21600"/>
              <a:gd name="T37" fmla="*/ 3163 h 21600"/>
              <a:gd name="T38" fmla="*/ 18437 w 21600"/>
              <a:gd name="T39" fmla="*/ 184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4F81B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i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Nocicezione</a:t>
            </a:r>
          </a:p>
        </p:txBody>
      </p:sp>
      <p:sp>
        <p:nvSpPr>
          <p:cNvPr id="140292" name="Text Box 5"/>
          <p:cNvSpPr>
            <a:spLocks noChangeArrowheads="1"/>
          </p:cNvSpPr>
          <p:nvPr/>
        </p:nvSpPr>
        <p:spPr bwMode="auto">
          <a:xfrm>
            <a:off x="3505200" y="2057400"/>
            <a:ext cx="1958975" cy="398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i="1">
                <a:solidFill>
                  <a:srgbClr val="EEECE1"/>
                </a:solidFill>
                <a:latin typeface="Calibri" pitchFamily="34" charset="0"/>
                <a:ea typeface="MS PGothic" pitchFamily="34" charset="-128"/>
              </a:rPr>
              <a:t>Dolore sintomo</a:t>
            </a:r>
          </a:p>
        </p:txBody>
      </p:sp>
      <p:sp>
        <p:nvSpPr>
          <p:cNvPr id="140293" name="Text Box 6"/>
          <p:cNvSpPr>
            <a:spLocks noChangeArrowheads="1"/>
          </p:cNvSpPr>
          <p:nvPr/>
        </p:nvSpPr>
        <p:spPr bwMode="auto">
          <a:xfrm>
            <a:off x="3505200" y="2590800"/>
            <a:ext cx="2424113" cy="398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>
                <a:solidFill>
                  <a:srgbClr val="EEECE1"/>
                </a:solidFill>
                <a:latin typeface="Calibri" pitchFamily="34" charset="0"/>
                <a:ea typeface="MS PGothic" pitchFamily="34" charset="-128"/>
              </a:rPr>
              <a:t>Dolore malattia</a:t>
            </a:r>
          </a:p>
        </p:txBody>
      </p:sp>
      <p:sp>
        <p:nvSpPr>
          <p:cNvPr id="140294" name="Text Box 7"/>
          <p:cNvSpPr>
            <a:spLocks noChangeArrowheads="1"/>
          </p:cNvSpPr>
          <p:nvPr/>
        </p:nvSpPr>
        <p:spPr bwMode="auto">
          <a:xfrm>
            <a:off x="1127125" y="3571875"/>
            <a:ext cx="7302500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Dolore sintomo                           Dolore malattia</a:t>
            </a:r>
          </a:p>
        </p:txBody>
      </p:sp>
      <p:sp>
        <p:nvSpPr>
          <p:cNvPr id="140295" name="Line 8"/>
          <p:cNvSpPr>
            <a:spLocks noChangeShapeType="1"/>
          </p:cNvSpPr>
          <p:nvPr/>
        </p:nvSpPr>
        <p:spPr bwMode="auto">
          <a:xfrm>
            <a:off x="3429000" y="3857625"/>
            <a:ext cx="1358900" cy="31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arrow" w="med" len="med"/>
          </a:ln>
        </p:spPr>
        <p:txBody>
          <a:bodyPr wrap="none" lIns="90000" tIns="46800" rIns="90000" bIns="46800" anchor="ctr"/>
          <a:lstStyle/>
          <a:p>
            <a:endParaRPr lang="it-IT"/>
          </a:p>
        </p:txBody>
      </p:sp>
      <p:sp>
        <p:nvSpPr>
          <p:cNvPr id="140296" name="Text Box 9"/>
          <p:cNvSpPr>
            <a:spLocks noChangeArrowheads="1"/>
          </p:cNvSpPr>
          <p:nvPr/>
        </p:nvSpPr>
        <p:spPr bwMode="auto">
          <a:xfrm>
            <a:off x="539750" y="4286250"/>
            <a:ext cx="8280400" cy="2197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Tuttavia esiste un momento in cui il dolore, dato da una causa rimovibile o meno, da sintomo diventa malattia cioè la lesione ed i processi patoIogici guariscono ma hanno generato dei </a:t>
            </a:r>
            <a:r>
              <a:rPr lang="it-IT" sz="2000">
                <a:solidFill>
                  <a:srgbClr val="C00000"/>
                </a:solidFill>
                <a:latin typeface="Calibri" pitchFamily="34" charset="0"/>
                <a:ea typeface="MS PGothic" pitchFamily="34" charset="-128"/>
              </a:rPr>
              <a:t>meccanismi patogenetici che amplificano e mantengono il dolore,</a:t>
            </a:r>
            <a:r>
              <a:rPr lang="it-IT" sz="20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questo è il </a:t>
            </a:r>
            <a:r>
              <a:rPr lang="it-IT" sz="200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dolore cronico</a:t>
            </a:r>
            <a:r>
              <a:rPr lang="it-IT" sz="20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.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5" descr="C:\Documents and Settings\l.banchi\Desktop\dia relator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8" name="Rettangolo 28"/>
          <p:cNvSpPr>
            <a:spLocks/>
          </p:cNvSpPr>
          <p:nvPr/>
        </p:nvSpPr>
        <p:spPr bwMode="auto">
          <a:xfrm>
            <a:off x="0" y="73025"/>
            <a:ext cx="9144000" cy="58769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560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it-IT"/>
          </a:p>
        </p:txBody>
      </p:sp>
      <p:sp>
        <p:nvSpPr>
          <p:cNvPr id="4" name="CasellaDiTesto 27"/>
          <p:cNvSpPr/>
          <p:nvPr/>
        </p:nvSpPr>
        <p:spPr>
          <a:xfrm>
            <a:off x="250825" y="1268413"/>
            <a:ext cx="4897438" cy="3683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 i="1">
                <a:solidFill>
                  <a:srgbClr val="002060"/>
                </a:solidFill>
                <a:latin typeface="Arial" pitchFamily="34"/>
                <a:ea typeface="Arial" pitchFamily="34"/>
                <a:cs typeface="Arial" pitchFamily="34"/>
              </a:rPr>
              <a:t>azione anti-ALLODINICA dei Fans</a:t>
            </a:r>
          </a:p>
        </p:txBody>
      </p:sp>
      <p:sp>
        <p:nvSpPr>
          <p:cNvPr id="142340" name="Titolo 4"/>
          <p:cNvSpPr txBox="1">
            <a:spLocks noGrp="1"/>
          </p:cNvSpPr>
          <p:nvPr>
            <p:ph type="title" idx="4294967295"/>
          </p:nvPr>
        </p:nvSpPr>
        <p:spPr>
          <a:xfrm>
            <a:off x="611188" y="-100013"/>
            <a:ext cx="7772400" cy="1143001"/>
          </a:xfrm>
        </p:spPr>
        <p:txBody>
          <a:bodyPr lIns="91440" tIns="45720" rIns="91440" bIns="45720"/>
          <a:lstStyle/>
          <a:p>
            <a:pPr eaLnBrk="1" hangingPunct="1"/>
            <a:r>
              <a:rPr sz="2400" b="1" smtClean="0">
                <a:solidFill>
                  <a:srgbClr val="002060"/>
                </a:solidFill>
                <a:latin typeface="Calibri" pitchFamily="34" charset="0"/>
                <a:ea typeface="Microsoft YaHei" pitchFamily="34" charset="-122"/>
                <a:cs typeface="Mangal"/>
              </a:rPr>
              <a:t>LA SOGLIA DEL DOLORE RECETTORIALE E  LA TERAPIA CON ANTINFIAMMATORI</a:t>
            </a:r>
          </a:p>
        </p:txBody>
      </p:sp>
      <p:cxnSp>
        <p:nvCxnSpPr>
          <p:cNvPr id="142341" name="Connettore 2 5"/>
          <p:cNvCxnSpPr>
            <a:cxnSpLocks noChangeShapeType="1"/>
          </p:cNvCxnSpPr>
          <p:nvPr/>
        </p:nvCxnSpPr>
        <p:spPr bwMode="auto">
          <a:xfrm flipH="1" flipV="1">
            <a:off x="755650" y="2565400"/>
            <a:ext cx="0" cy="2592388"/>
          </a:xfrm>
          <a:prstGeom prst="straightConnector1">
            <a:avLst/>
          </a:prstGeom>
          <a:noFill/>
          <a:ln w="38160">
            <a:solidFill>
              <a:srgbClr val="4A7EBB"/>
            </a:solidFill>
            <a:miter lim="800000"/>
            <a:headEnd/>
            <a:tailEnd type="arrow" w="med" len="med"/>
          </a:ln>
        </p:spPr>
      </p:cxnSp>
      <p:cxnSp>
        <p:nvCxnSpPr>
          <p:cNvPr id="142342" name="Connettore 2 10"/>
          <p:cNvCxnSpPr>
            <a:cxnSpLocks noChangeShapeType="1"/>
          </p:cNvCxnSpPr>
          <p:nvPr/>
        </p:nvCxnSpPr>
        <p:spPr bwMode="auto">
          <a:xfrm flipV="1">
            <a:off x="755650" y="5157788"/>
            <a:ext cx="3240088" cy="0"/>
          </a:xfrm>
          <a:prstGeom prst="straightConnector1">
            <a:avLst/>
          </a:prstGeom>
          <a:noFill/>
          <a:ln w="38160">
            <a:solidFill>
              <a:srgbClr val="4A7EBB"/>
            </a:solidFill>
            <a:miter lim="800000"/>
            <a:headEnd/>
            <a:tailEnd type="arrow" w="med" len="med"/>
          </a:ln>
        </p:spPr>
      </p:cxnSp>
      <p:sp>
        <p:nvSpPr>
          <p:cNvPr id="142343" name="CasellaDiTesto 17"/>
          <p:cNvSpPr>
            <a:spLocks noChangeArrowheads="1"/>
          </p:cNvSpPr>
          <p:nvPr/>
        </p:nvSpPr>
        <p:spPr bwMode="auto">
          <a:xfrm>
            <a:off x="1547813" y="5229225"/>
            <a:ext cx="1295400" cy="398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002060"/>
                </a:solidFill>
                <a:latin typeface="Arial Black" pitchFamily="34" charset="0"/>
              </a:rPr>
              <a:t>SOGLIA RECETTORIALE</a:t>
            </a:r>
          </a:p>
        </p:txBody>
      </p:sp>
      <p:sp>
        <p:nvSpPr>
          <p:cNvPr id="142344" name="CasellaDiTesto 19"/>
          <p:cNvSpPr>
            <a:spLocks noChangeArrowheads="1"/>
          </p:cNvSpPr>
          <p:nvPr/>
        </p:nvSpPr>
        <p:spPr bwMode="auto">
          <a:xfrm>
            <a:off x="2987675" y="5373688"/>
            <a:ext cx="1728788" cy="3063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Calibri" pitchFamily="34" charset="0"/>
              </a:rPr>
              <a:t>Intensità stimolo</a:t>
            </a:r>
          </a:p>
        </p:txBody>
      </p:sp>
      <p:sp>
        <p:nvSpPr>
          <p:cNvPr id="142345" name="CasellaDiTesto 20"/>
          <p:cNvSpPr>
            <a:spLocks noChangeArrowheads="1"/>
          </p:cNvSpPr>
          <p:nvPr/>
        </p:nvSpPr>
        <p:spPr bwMode="auto">
          <a:xfrm>
            <a:off x="395288" y="2060575"/>
            <a:ext cx="1150937" cy="3063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>
                <a:solidFill>
                  <a:srgbClr val="000000"/>
                </a:solidFill>
                <a:latin typeface="Calibri" pitchFamily="34" charset="0"/>
              </a:rPr>
              <a:t>dolore</a:t>
            </a:r>
          </a:p>
        </p:txBody>
      </p:sp>
      <p:sp>
        <p:nvSpPr>
          <p:cNvPr id="142346" name="Connettore 1 22"/>
          <p:cNvSpPr>
            <a:spLocks noChangeShapeType="1"/>
          </p:cNvSpPr>
          <p:nvPr/>
        </p:nvSpPr>
        <p:spPr bwMode="auto">
          <a:xfrm flipV="1">
            <a:off x="2051050" y="3141663"/>
            <a:ext cx="1800225" cy="2016125"/>
          </a:xfrm>
          <a:prstGeom prst="line">
            <a:avLst/>
          </a:prstGeom>
          <a:noFill/>
          <a:ln w="38160">
            <a:solidFill>
              <a:srgbClr val="C0504D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cxnSp>
        <p:nvCxnSpPr>
          <p:cNvPr id="142347" name="Connettore 2 23"/>
          <p:cNvCxnSpPr>
            <a:cxnSpLocks noChangeShapeType="1"/>
          </p:cNvCxnSpPr>
          <p:nvPr/>
        </p:nvCxnSpPr>
        <p:spPr bwMode="auto">
          <a:xfrm flipH="1" flipV="1">
            <a:off x="5075238" y="2565400"/>
            <a:ext cx="1587" cy="2519363"/>
          </a:xfrm>
          <a:prstGeom prst="straightConnector1">
            <a:avLst/>
          </a:prstGeom>
          <a:noFill/>
          <a:ln w="38160">
            <a:solidFill>
              <a:srgbClr val="4A7EBB"/>
            </a:solidFill>
            <a:miter lim="800000"/>
            <a:headEnd/>
            <a:tailEnd type="arrow" w="med" len="med"/>
          </a:ln>
        </p:spPr>
      </p:cxnSp>
      <p:cxnSp>
        <p:nvCxnSpPr>
          <p:cNvPr id="142348" name="Connettore 2 24"/>
          <p:cNvCxnSpPr>
            <a:cxnSpLocks noChangeShapeType="1"/>
          </p:cNvCxnSpPr>
          <p:nvPr/>
        </p:nvCxnSpPr>
        <p:spPr bwMode="auto">
          <a:xfrm>
            <a:off x="5076825" y="5084763"/>
            <a:ext cx="3095625" cy="0"/>
          </a:xfrm>
          <a:prstGeom prst="straightConnector1">
            <a:avLst/>
          </a:prstGeom>
          <a:noFill/>
          <a:ln w="38160">
            <a:solidFill>
              <a:srgbClr val="4A7EBB"/>
            </a:solidFill>
            <a:miter lim="800000"/>
            <a:headEnd/>
            <a:tailEnd type="arrow" w="med" len="med"/>
          </a:ln>
        </p:spPr>
      </p:cxnSp>
      <p:sp>
        <p:nvSpPr>
          <p:cNvPr id="142349" name="Connettore 1 25"/>
          <p:cNvSpPr>
            <a:spLocks noChangeShapeType="1"/>
          </p:cNvSpPr>
          <p:nvPr/>
        </p:nvSpPr>
        <p:spPr bwMode="auto">
          <a:xfrm flipV="1">
            <a:off x="6372225" y="3141663"/>
            <a:ext cx="1655763" cy="1943100"/>
          </a:xfrm>
          <a:prstGeom prst="line">
            <a:avLst/>
          </a:prstGeom>
          <a:noFill/>
          <a:ln w="38160">
            <a:solidFill>
              <a:srgbClr val="C0504D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142350" name="Connettore 1 26"/>
          <p:cNvSpPr>
            <a:spLocks/>
          </p:cNvSpPr>
          <p:nvPr/>
        </p:nvSpPr>
        <p:spPr bwMode="auto">
          <a:xfrm>
            <a:off x="5435600" y="3068638"/>
            <a:ext cx="1728788" cy="2016125"/>
          </a:xfrm>
          <a:custGeom>
            <a:avLst/>
            <a:gdLst>
              <a:gd name="T0" fmla="*/ 2147483647 w 4802"/>
              <a:gd name="T1" fmla="*/ 0 h 5600"/>
              <a:gd name="T2" fmla="*/ 0 w 4802"/>
              <a:gd name="T3" fmla="*/ 2147483647 h 5600"/>
              <a:gd name="T4" fmla="*/ 2147483647 w 4802"/>
              <a:gd name="T5" fmla="*/ 2147483647 h 5600"/>
              <a:gd name="T6" fmla="*/ 2147483647 w 4802"/>
              <a:gd name="T7" fmla="*/ 2147483647 h 5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4802"/>
              <a:gd name="T13" fmla="*/ 0 h 5600"/>
              <a:gd name="T14" fmla="*/ 4802 w 4802"/>
              <a:gd name="T15" fmla="*/ 5600 h 5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02" h="5600" fill="none">
                <a:moveTo>
                  <a:pt x="0" y="5600"/>
                </a:moveTo>
                <a:lnTo>
                  <a:pt x="4802" y="0"/>
                </a:lnTo>
              </a:path>
            </a:pathLst>
          </a:cu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142351" name="CasellaDiTesto 27"/>
          <p:cNvSpPr>
            <a:spLocks noChangeArrowheads="1"/>
          </p:cNvSpPr>
          <p:nvPr/>
        </p:nvSpPr>
        <p:spPr bwMode="auto">
          <a:xfrm>
            <a:off x="5003800" y="5189538"/>
            <a:ext cx="1439863" cy="246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002060"/>
                </a:solidFill>
                <a:latin typeface="Arial Black" pitchFamily="34" charset="0"/>
              </a:rPr>
              <a:t>SOGLIA  RIDOTTA</a:t>
            </a:r>
          </a:p>
        </p:txBody>
      </p:sp>
      <p:sp>
        <p:nvSpPr>
          <p:cNvPr id="142352" name="Connettore 1 29"/>
          <p:cNvSpPr>
            <a:spLocks/>
          </p:cNvSpPr>
          <p:nvPr/>
        </p:nvSpPr>
        <p:spPr bwMode="auto">
          <a:xfrm>
            <a:off x="5148263" y="3068638"/>
            <a:ext cx="0" cy="2016125"/>
          </a:xfrm>
          <a:custGeom>
            <a:avLst/>
            <a:gdLst>
              <a:gd name="T0" fmla="*/ 0 h 5600"/>
              <a:gd name="T1" fmla="*/ 2147483647 h 5600"/>
              <a:gd name="T2" fmla="*/ 2147483647 h 5600"/>
              <a:gd name="T3" fmla="*/ 2147483647 h 5600"/>
              <a:gd name="T4" fmla="*/ 17694720 60000 65536"/>
              <a:gd name="T5" fmla="*/ 11796480 60000 65536"/>
              <a:gd name="T6" fmla="*/ 5898240 60000 65536"/>
              <a:gd name="T7" fmla="*/ 0 60000 65536"/>
              <a:gd name="T8" fmla="*/ 0 h 5600"/>
              <a:gd name="T9" fmla="*/ 5600 h 5600"/>
            </a:gdLst>
            <a:ahLst/>
            <a:cxnLst>
              <a:cxn ang="T4">
                <a:pos x="0" y="T0"/>
              </a:cxn>
              <a:cxn ang="T5">
                <a:pos x="0" y="T1"/>
              </a:cxn>
              <a:cxn ang="T6">
                <a:pos x="0" y="T2"/>
              </a:cxn>
              <a:cxn ang="T7">
                <a:pos x="0" y="T3"/>
              </a:cxn>
            </a:cxnLst>
            <a:rect l="0" t="T8" r="0" b="T9"/>
            <a:pathLst>
              <a:path h="5600" fill="none">
                <a:moveTo>
                  <a:pt x="0" y="5600"/>
                </a:moveTo>
                <a:lnTo>
                  <a:pt x="0" y="0"/>
                </a:lnTo>
              </a:path>
            </a:pathLst>
          </a:cu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cxnSp>
        <p:nvCxnSpPr>
          <p:cNvPr id="142353" name="Connettore 2 18"/>
          <p:cNvCxnSpPr>
            <a:cxnSpLocks noChangeShapeType="1"/>
          </p:cNvCxnSpPr>
          <p:nvPr/>
        </p:nvCxnSpPr>
        <p:spPr bwMode="auto">
          <a:xfrm flipH="1" flipV="1">
            <a:off x="2700338" y="4437063"/>
            <a:ext cx="0" cy="720725"/>
          </a:xfrm>
          <a:prstGeom prst="straightConnector1">
            <a:avLst/>
          </a:prstGeom>
          <a:noFill/>
          <a:ln w="9360">
            <a:solidFill>
              <a:srgbClr val="4A7EBB"/>
            </a:solidFill>
            <a:miter lim="800000"/>
            <a:headEnd/>
            <a:tailEnd type="arrow" w="med" len="med"/>
          </a:ln>
        </p:spPr>
      </p:cxnSp>
      <p:cxnSp>
        <p:nvCxnSpPr>
          <p:cNvPr id="142354" name="Connettore 2 21"/>
          <p:cNvCxnSpPr>
            <a:cxnSpLocks noChangeShapeType="1"/>
          </p:cNvCxnSpPr>
          <p:nvPr/>
        </p:nvCxnSpPr>
        <p:spPr bwMode="auto">
          <a:xfrm flipH="1">
            <a:off x="755650" y="4437063"/>
            <a:ext cx="1944688" cy="0"/>
          </a:xfrm>
          <a:prstGeom prst="straightConnector1">
            <a:avLst/>
          </a:prstGeom>
          <a:noFill/>
          <a:ln w="9360">
            <a:solidFill>
              <a:srgbClr val="4A7EBB"/>
            </a:solidFill>
            <a:miter lim="800000"/>
            <a:headEnd/>
            <a:tailEnd type="arrow" w="med" len="med"/>
          </a:ln>
        </p:spPr>
      </p:cxnSp>
      <p:sp>
        <p:nvSpPr>
          <p:cNvPr id="20" name="CasellaDiTesto 19"/>
          <p:cNvSpPr/>
          <p:nvPr/>
        </p:nvSpPr>
        <p:spPr>
          <a:xfrm>
            <a:off x="4211638" y="1916113"/>
            <a:ext cx="4897437" cy="3683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>
                <a:solidFill>
                  <a:srgbClr val="002060"/>
                </a:solidFill>
                <a:latin typeface="Calibri" pitchFamily="34"/>
                <a:ea typeface="Arial" pitchFamily="34"/>
                <a:cs typeface="Arial" pitchFamily="34"/>
              </a:rPr>
              <a:t>Ritorno della soglia al valore normale</a:t>
            </a:r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auto">
          <a:xfrm>
            <a:off x="5918200" y="2349500"/>
            <a:ext cx="1317625" cy="9159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zh-CN" sz="5400">
                <a:solidFill>
                  <a:srgbClr val="000000"/>
                </a:solidFill>
                <a:latin typeface="Calibri" pitchFamily="34" charset="0"/>
              </a:rPr>
              <a:t>➠</a:t>
            </a:r>
          </a:p>
        </p:txBody>
      </p:sp>
      <p:pic>
        <p:nvPicPr>
          <p:cNvPr id="14235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0550" y="5962650"/>
            <a:ext cx="647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4" grpId="0"/>
      <p:bldP spid="20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olo 1"/>
          <p:cNvSpPr txBox="1">
            <a:spLocks noGrp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eaLnBrk="1"/>
            <a:r>
              <a:rPr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/>
            </a:r>
            <a:br>
              <a:rPr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</a:br>
            <a:r>
              <a:rPr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Il DOLORE NOCICETTIVO</a:t>
            </a:r>
            <a:br>
              <a:rPr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</a:br>
            <a:endParaRPr b="1" smtClean="0">
              <a:solidFill>
                <a:srgbClr val="C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144386" name="Segnaposto testo 2"/>
          <p:cNvSpPr txBox="1">
            <a:spLocks noGrp="1"/>
          </p:cNvSpPr>
          <p:nvPr>
            <p:ph type="body" idx="4294967295"/>
          </p:nvPr>
        </p:nvSpPr>
        <p:spPr/>
        <p:txBody>
          <a:bodyPr lIns="91440" tIns="45720" rIns="91440" bIns="45720"/>
          <a:lstStyle/>
          <a:p>
            <a:pPr eaLnBrk="1">
              <a:spcBef>
                <a:spcPts val="600"/>
              </a:spcBef>
              <a:buClr>
                <a:srgbClr val="000000"/>
              </a:buClr>
              <a:buFontTx/>
              <a:buChar char="•"/>
            </a:pP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Nasce per </a:t>
            </a:r>
            <a:r>
              <a:rPr sz="2400" b="1" u="sng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stimolazione</a:t>
            </a:r>
            <a:r>
              <a:rPr sz="2400"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 </a:t>
            </a: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del recettore tissutale del dolore in condizioni di soglia normale o ridotta</a:t>
            </a:r>
          </a:p>
          <a:p>
            <a:pPr eaLnBrk="1">
              <a:spcBef>
                <a:spcPts val="600"/>
              </a:spcBef>
              <a:buClr>
                <a:srgbClr val="000000"/>
              </a:buClr>
              <a:buFontTx/>
              <a:buChar char="•"/>
            </a:pP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Si accompagna a sintomi positivi nell'area di lesione come </a:t>
            </a:r>
            <a:r>
              <a:rPr sz="2400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l'</a:t>
            </a:r>
            <a:r>
              <a:rPr sz="2400"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allodinia</a:t>
            </a:r>
            <a:r>
              <a:rPr sz="2400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 </a:t>
            </a: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(primaria) e l'</a:t>
            </a:r>
            <a:r>
              <a:rPr sz="2400"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iperalgesia</a:t>
            </a:r>
          </a:p>
          <a:p>
            <a:pPr eaLnBrk="1">
              <a:spcBef>
                <a:spcPts val="600"/>
              </a:spcBef>
              <a:buClr>
                <a:srgbClr val="000000"/>
              </a:buClr>
              <a:buFontTx/>
              <a:buChar char="•"/>
            </a:pP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Nasce </a:t>
            </a:r>
            <a:r>
              <a:rPr sz="2400" b="1" u="sng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spontaneamente</a:t>
            </a:r>
            <a:r>
              <a:rPr sz="2400"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 </a:t>
            </a: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dal recettore in condizioni di sensibilizzazione e di annullamento della soglia (soglia= zero)</a:t>
            </a:r>
          </a:p>
          <a:p>
            <a:pPr eaLnBrk="1">
              <a:spcBef>
                <a:spcPts val="600"/>
              </a:spcBef>
              <a:buClr>
                <a:srgbClr val="000000"/>
              </a:buClr>
              <a:buFontTx/>
              <a:buChar char="•"/>
            </a:pPr>
            <a:r>
              <a:rPr sz="2400" b="1" u="sng" smtClean="0">
                <a:latin typeface="Calibri" pitchFamily="34" charset="0"/>
                <a:ea typeface="Microsoft YaHei" pitchFamily="34" charset="-122"/>
                <a:cs typeface="Mangal"/>
              </a:rPr>
              <a:t>Prevede </a:t>
            </a:r>
            <a:r>
              <a:rPr sz="2400" b="1" u="sng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l'integrità</a:t>
            </a:r>
            <a:r>
              <a:rPr sz="2400" b="1" u="sng" smtClean="0">
                <a:latin typeface="Calibri" pitchFamily="34" charset="0"/>
                <a:ea typeface="Microsoft YaHei" pitchFamily="34" charset="-122"/>
                <a:cs typeface="Mangal"/>
              </a:rPr>
              <a:t> del sistema somato-sensoriale</a:t>
            </a:r>
          </a:p>
          <a:p>
            <a:pPr eaLnBrk="1">
              <a:spcBef>
                <a:spcPts val="600"/>
              </a:spcBef>
              <a:buClr>
                <a:srgbClr val="000000"/>
              </a:buClr>
              <a:buFontTx/>
              <a:buChar char="•"/>
            </a:pP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Viene modificato dalla </a:t>
            </a:r>
            <a:r>
              <a:rPr sz="2400"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ipersensibilità dei neuroni spinali</a:t>
            </a:r>
            <a:r>
              <a:rPr sz="2400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 </a:t>
            </a: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con comparsa di una componente neuroplastica responsabile di allodinia secondaria e di iperalgesia in territori sani e collegati a quelli lesionati (dolore riferito)</a:t>
            </a:r>
          </a:p>
          <a:p>
            <a:pPr eaLnBrk="1">
              <a:spcBef>
                <a:spcPts val="600"/>
              </a:spcBef>
              <a:buClr>
                <a:srgbClr val="000000"/>
              </a:buClr>
              <a:buFontTx/>
              <a:buChar char="•"/>
            </a:pPr>
            <a:endParaRPr sz="2400"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egnaposto testo 2"/>
          <p:cNvSpPr txBox="1">
            <a:spLocks noGrp="1"/>
          </p:cNvSpPr>
          <p:nvPr>
            <p:ph type="body" idx="4294967295"/>
          </p:nvPr>
        </p:nvSpPr>
        <p:spPr/>
        <p:txBody>
          <a:bodyPr lIns="91440" tIns="45720" rIns="91440" bIns="45720"/>
          <a:lstStyle/>
          <a:p>
            <a:pPr marL="341313" indent="-341313" algn="ctr" eaLnBrk="1">
              <a:spcBef>
                <a:spcPts val="1200"/>
              </a:spcBef>
              <a:buClr>
                <a:srgbClr val="000000"/>
              </a:buClr>
            </a:pPr>
            <a:r>
              <a:rPr sz="4800"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DOLORE NOCICETTIVO MECCANICO – STRUTTURALE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179388" y="692150"/>
            <a:ext cx="8713787" cy="5832475"/>
          </a:xfrm>
        </p:spPr>
        <p:txBody>
          <a:bodyPr lIns="91440" tIns="45720" rIns="91440" bIns="45720"/>
          <a:lstStyle/>
          <a:p>
            <a:pPr eaLnBrk="1">
              <a:buClr>
                <a:srgbClr val="000000"/>
              </a:buClr>
              <a:buFontTx/>
              <a:buChar char="•"/>
            </a:pPr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Il dolore meccanico-strutturale  è il dolore che compare nelle patologie articolari degenerative, nelle fratture e nelle lussazioni, nelle lesioni vertebrali da cedimento, ovvero nei </a:t>
            </a:r>
            <a:r>
              <a:rPr b="1" u="sng" smtClean="0">
                <a:latin typeface="Calibri" pitchFamily="34" charset="0"/>
                <a:ea typeface="Microsoft YaHei" pitchFamily="34" charset="-122"/>
                <a:cs typeface="Mangal"/>
              </a:rPr>
              <a:t>dolori evocati dal movimento, dal carico, da stimoli di varia natura.</a:t>
            </a:r>
          </a:p>
          <a:p>
            <a:pPr eaLnBrk="1">
              <a:buClr>
                <a:srgbClr val="000000"/>
              </a:buClr>
              <a:buFontTx/>
              <a:buChar char="•"/>
            </a:pPr>
            <a:endParaRPr b="1" u="sng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eaLnBrk="1">
              <a:buClr>
                <a:srgbClr val="000000"/>
              </a:buClr>
              <a:buFontTx/>
              <a:buChar char="•"/>
            </a:pPr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 In questo tipo di dolore nocicettivo la </a:t>
            </a:r>
            <a:r>
              <a:rPr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soglia recettoriale è normale  </a:t>
            </a:r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e lo stimolo segue vie afferenti difficilmente modulabili a livello spinale e pertanto non trova facilmente una cura.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27013"/>
            <a:ext cx="8229600" cy="1238250"/>
          </a:xfrm>
        </p:spPr>
        <p:txBody>
          <a:bodyPr/>
          <a:lstStyle/>
          <a:p>
            <a:pPr eaLnBrk="1"/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Dolore meccanico - strutturale</a:t>
            </a:r>
          </a:p>
        </p:txBody>
      </p:sp>
      <p:sp>
        <p:nvSpPr>
          <p:cNvPr id="150530" name="Segnaposto testo 2"/>
          <p:cNvSpPr txBox="1">
            <a:spLocks noGrp="1"/>
          </p:cNvSpPr>
          <p:nvPr>
            <p:ph type="body" idx="4294967295"/>
          </p:nvPr>
        </p:nvSpPr>
        <p:spPr/>
        <p:txBody>
          <a:bodyPr lIns="91440" tIns="45720" rIns="91440" bIns="45720"/>
          <a:lstStyle/>
          <a:p>
            <a:pPr eaLnBrk="1">
              <a:spcBef>
                <a:spcPts val="600"/>
              </a:spcBef>
              <a:buClr>
                <a:srgbClr val="000000"/>
              </a:buClr>
              <a:buFontTx/>
              <a:buChar char="•"/>
            </a:pP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Per il dolore a </a:t>
            </a:r>
            <a:r>
              <a:rPr sz="2400" smtClean="0">
                <a:solidFill>
                  <a:srgbClr val="FF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soglia normale</a:t>
            </a: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, non legato alla sensibilizzazione dei recettori dovuta a stati flogistici, </a:t>
            </a:r>
            <a:r>
              <a:rPr sz="2400" smtClean="0">
                <a:solidFill>
                  <a:srgbClr val="FF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sembra non indicata una terapia antinfiammatoria, </a:t>
            </a: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mentre dai dati della ricerca IPSe, dove la maggior parte dei contatti è legata al dolore osteomuscolare, </a:t>
            </a:r>
            <a:r>
              <a:rPr sz="2400" b="1" smtClean="0">
                <a:latin typeface="Calibri" pitchFamily="34" charset="0"/>
                <a:ea typeface="Microsoft YaHei" pitchFamily="34" charset="-122"/>
                <a:cs typeface="Mangal"/>
              </a:rPr>
              <a:t>risulta evidente il prevalente utilizzo di FANS ed il limitato utilizzo del paracetamolo nella terapia di prima scelta: </a:t>
            </a: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i FANS sono stati prescritti nel 55,5% dei pazienti che consultano il MMG a causa di dolore, mentre il Paracetamolo è stato prescritto solo nel 4,9%.</a:t>
            </a:r>
          </a:p>
          <a:p>
            <a:pPr eaLnBrk="1">
              <a:spcBef>
                <a:spcPts val="600"/>
              </a:spcBef>
              <a:buClr>
                <a:srgbClr val="000000"/>
              </a:buClr>
              <a:buFontTx/>
              <a:buChar char="•"/>
            </a:pPr>
            <a:r>
              <a:rPr sz="2400" smtClean="0">
                <a:latin typeface="Calibri" pitchFamily="34" charset="0"/>
                <a:ea typeface="Microsoft YaHei" pitchFamily="34" charset="-122"/>
                <a:cs typeface="Mangal"/>
              </a:rPr>
              <a:t> </a:t>
            </a:r>
          </a:p>
          <a:p>
            <a:pPr eaLnBrk="1">
              <a:spcBef>
                <a:spcPts val="600"/>
              </a:spcBef>
              <a:buClr>
                <a:srgbClr val="000000"/>
              </a:buClr>
              <a:buFontTx/>
              <a:buChar char="•"/>
            </a:pPr>
            <a:endParaRPr sz="2400"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olo 1"/>
          <p:cNvSpPr txBox="1">
            <a:spLocks noGrp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eaLnBrk="1"/>
            <a:r>
              <a:rPr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DOLORE NEUROPATICO</a:t>
            </a:r>
          </a:p>
        </p:txBody>
      </p:sp>
      <p:sp>
        <p:nvSpPr>
          <p:cNvPr id="152578" name="Segnaposto testo 2"/>
          <p:cNvSpPr txBox="1">
            <a:spLocks noGrp="1"/>
          </p:cNvSpPr>
          <p:nvPr>
            <p:ph type="body" idx="4294967295"/>
          </p:nvPr>
        </p:nvSpPr>
        <p:spPr/>
        <p:txBody>
          <a:bodyPr lIns="91440" tIns="45720" rIns="91440" bIns="45720"/>
          <a:lstStyle/>
          <a:p>
            <a:pPr eaLnBrk="1">
              <a:buClr>
                <a:srgbClr val="C00000"/>
              </a:buClr>
              <a:buFontTx/>
              <a:buChar char="•"/>
            </a:pPr>
            <a:r>
              <a:rPr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DOLORE NEUROPATICO</a:t>
            </a:r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: Il dolore che origina come </a:t>
            </a:r>
            <a:r>
              <a:rPr b="1" u="sng" smtClean="0">
                <a:latin typeface="Calibri" pitchFamily="34" charset="0"/>
                <a:ea typeface="Microsoft YaHei" pitchFamily="34" charset="-122"/>
                <a:cs typeface="Mangal"/>
              </a:rPr>
              <a:t>diretta conseguenza di una lesione o di una patologia che interessa il sistema somato - sensoriale</a:t>
            </a:r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 (Treede, 2008)</a:t>
            </a:r>
          </a:p>
          <a:p>
            <a:pPr eaLnBrk="1">
              <a:buClr>
                <a:srgbClr val="C00000"/>
              </a:buClr>
            </a:pPr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eaLnBrk="1">
              <a:buClr>
                <a:srgbClr val="000000"/>
              </a:buClr>
            </a:pPr>
            <a:r>
              <a:rPr b="1" u="sng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Il sito ectopico</a:t>
            </a:r>
            <a:r>
              <a:rPr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 </a:t>
            </a:r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situato a livello del nervo periferico genera gli impulsi del dolore neuropatico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olo 1"/>
          <p:cNvSpPr txBox="1"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 lIns="91440" tIns="45720" rIns="91440" bIns="45720"/>
          <a:lstStyle/>
          <a:p>
            <a:pPr eaLnBrk="1"/>
            <a:r>
              <a:rPr b="1" smtClean="0">
                <a:solidFill>
                  <a:srgbClr val="C00000"/>
                </a:solidFill>
                <a:latin typeface="Calibri" pitchFamily="34" charset="0"/>
                <a:ea typeface="MS PGothic" pitchFamily="34" charset="-128"/>
                <a:cs typeface="Mangal"/>
              </a:rPr>
              <a:t>I siti ectopici</a:t>
            </a:r>
          </a:p>
        </p:txBody>
      </p:sp>
      <p:sp>
        <p:nvSpPr>
          <p:cNvPr id="154626" name="Segnaposto testo 2"/>
          <p:cNvSpPr txBox="1">
            <a:spLocks noGrp="1"/>
          </p:cNvSpPr>
          <p:nvPr>
            <p:ph type="body" idx="4294967295"/>
          </p:nvPr>
        </p:nvSpPr>
        <p:spPr/>
        <p:txBody>
          <a:bodyPr lIns="91440" tIns="45720" rIns="91440" bIns="45720"/>
          <a:lstStyle/>
          <a:p>
            <a:pPr eaLnBrk="1">
              <a:buClr>
                <a:srgbClr val="000000"/>
              </a:buClr>
              <a:buFontTx/>
              <a:buChar char="•"/>
            </a:pPr>
            <a:r>
              <a:rPr smtClean="0">
                <a:latin typeface="Calibri" pitchFamily="34" charset="0"/>
                <a:ea typeface="MS PGothic" pitchFamily="34" charset="-128"/>
                <a:cs typeface="Mangal"/>
              </a:rPr>
              <a:t>Si sviluppano soprattutto nelle fibre mieliniche</a:t>
            </a:r>
          </a:p>
          <a:p>
            <a:pPr eaLnBrk="1">
              <a:buClr>
                <a:srgbClr val="000000"/>
              </a:buClr>
              <a:buFontTx/>
              <a:buChar char="•"/>
            </a:pPr>
            <a:r>
              <a:rPr smtClean="0">
                <a:latin typeface="Calibri" pitchFamily="34" charset="0"/>
                <a:ea typeface="MS PGothic" pitchFamily="34" charset="-128"/>
                <a:cs typeface="Mangal"/>
              </a:rPr>
              <a:t>In fase acuta anche nelle fibre amieliniche C</a:t>
            </a:r>
          </a:p>
          <a:p>
            <a:pPr eaLnBrk="1">
              <a:buClr>
                <a:srgbClr val="000000"/>
              </a:buClr>
              <a:buFontTx/>
              <a:buChar char="•"/>
            </a:pPr>
            <a:r>
              <a:rPr u="sng" smtClean="0">
                <a:latin typeface="Calibri" pitchFamily="34" charset="0"/>
                <a:ea typeface="MS PGothic" pitchFamily="34" charset="-128"/>
                <a:cs typeface="Mangal"/>
              </a:rPr>
              <a:t>Sono ipersensibili agli stimoli esterni di tipo chimico e meccanico</a:t>
            </a:r>
          </a:p>
          <a:p>
            <a:pPr eaLnBrk="1">
              <a:buClr>
                <a:srgbClr val="000000"/>
              </a:buClr>
              <a:buFontTx/>
              <a:buChar char="•"/>
            </a:pPr>
            <a:r>
              <a:rPr smtClean="0">
                <a:latin typeface="Calibri" pitchFamily="34" charset="0"/>
                <a:ea typeface="MS PGothic" pitchFamily="34" charset="-128"/>
                <a:cs typeface="Mangal"/>
              </a:rPr>
              <a:t>Danno origine a sensazioni in rapporto al tipo di fibra a cui appartengono (bruciore e dolore sordo (fibre C), scarica elettrica (fibre A</a:t>
            </a:r>
            <a:r>
              <a:rPr smtClean="0">
                <a:latin typeface="Symbol" pitchFamily="18" charset="2"/>
                <a:ea typeface="Microsoft YaHei" pitchFamily="34" charset="-122"/>
                <a:cs typeface="Mangal"/>
              </a:rPr>
              <a:t></a:t>
            </a:r>
            <a:r>
              <a:rPr smtClean="0">
                <a:latin typeface="Calibri" pitchFamily="34" charset="0"/>
                <a:ea typeface="MS PGothic" pitchFamily="34" charset="-128"/>
                <a:cs typeface="Mangal"/>
              </a:rPr>
              <a:t>), parestesie (fibre A</a:t>
            </a:r>
            <a:r>
              <a:rPr smtClean="0">
                <a:latin typeface="Symbol" pitchFamily="18" charset="2"/>
                <a:ea typeface="Microsoft YaHei" pitchFamily="34" charset="-122"/>
                <a:cs typeface="Mangal"/>
              </a:rPr>
              <a:t></a:t>
            </a:r>
            <a:r>
              <a:rPr smtClean="0">
                <a:latin typeface="Calibri" pitchFamily="34" charset="0"/>
                <a:ea typeface="MS PGothic" pitchFamily="34" charset="-128"/>
                <a:cs typeface="Mangal"/>
              </a:rPr>
              <a:t>)</a:t>
            </a:r>
          </a:p>
        </p:txBody>
      </p:sp>
      <p:pic>
        <p:nvPicPr>
          <p:cNvPr id="15462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5163" y="6065838"/>
            <a:ext cx="646112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Immagine 3" descr="Ectopi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1950" y="1176338"/>
            <a:ext cx="5624513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4" name="CasellaDiTesto 4"/>
          <p:cNvSpPr>
            <a:spLocks noChangeArrowheads="1"/>
          </p:cNvSpPr>
          <p:nvPr/>
        </p:nvSpPr>
        <p:spPr bwMode="auto">
          <a:xfrm>
            <a:off x="1814513" y="1176338"/>
            <a:ext cx="1905000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0000"/>
                </a:solidFill>
                <a:latin typeface="Calibri" pitchFamily="34" charset="0"/>
              </a:rPr>
              <a:t>Lesione del nervo</a:t>
            </a:r>
          </a:p>
        </p:txBody>
      </p:sp>
      <p:sp>
        <p:nvSpPr>
          <p:cNvPr id="156675" name="CasellaDiTesto 5"/>
          <p:cNvSpPr>
            <a:spLocks noChangeArrowheads="1"/>
          </p:cNvSpPr>
          <p:nvPr/>
        </p:nvSpPr>
        <p:spPr bwMode="auto">
          <a:xfrm>
            <a:off x="4938713" y="5627688"/>
            <a:ext cx="1074737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0000"/>
                </a:solidFill>
                <a:latin typeface="Calibri" pitchFamily="34" charset="0"/>
              </a:rPr>
              <a:t>Neuroma</a:t>
            </a:r>
          </a:p>
        </p:txBody>
      </p:sp>
      <p:sp>
        <p:nvSpPr>
          <p:cNvPr id="5" name="CasellaDiTesto 6"/>
          <p:cNvSpPr/>
          <p:nvPr/>
        </p:nvSpPr>
        <p:spPr>
          <a:xfrm>
            <a:off x="539750" y="404813"/>
            <a:ext cx="8140700" cy="4143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54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solidFill>
                  <a:srgbClr val="000000"/>
                </a:solidFill>
                <a:latin typeface="Calibri" pitchFamily="34"/>
                <a:ea typeface="MS PGothic" pitchFamily="34"/>
                <a:cs typeface="MS PGothic" pitchFamily="34"/>
              </a:rPr>
              <a:t>SVILUPPO SITI ECTOPICI NELLE LESIONE NERVOSE PERIFERICHE</a:t>
            </a:r>
          </a:p>
        </p:txBody>
      </p:sp>
      <p:pic>
        <p:nvPicPr>
          <p:cNvPr id="15667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5163" y="6065838"/>
            <a:ext cx="646112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3" name="Text Box 3"/>
          <p:cNvGrpSpPr>
            <a:grpSpLocks/>
          </p:cNvGrpSpPr>
          <p:nvPr/>
        </p:nvGrpSpPr>
        <p:grpSpPr bwMode="auto">
          <a:xfrm>
            <a:off x="774700" y="2749550"/>
            <a:ext cx="7173913" cy="1231900"/>
            <a:chOff x="774719" y="2749680"/>
            <a:chExt cx="7173720" cy="1231920"/>
          </a:xfrm>
        </p:grpSpPr>
        <p:pic>
          <p:nvPicPr>
            <p:cNvPr id="64525" name="Text Box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74719" y="2749680"/>
              <a:ext cx="7173720" cy="1231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Figura a mano libera 3"/>
            <p:cNvSpPr/>
            <p:nvPr/>
          </p:nvSpPr>
          <p:spPr>
            <a:xfrm>
              <a:off x="971564" y="2852870"/>
              <a:ext cx="6840354" cy="94616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fontAlgn="auto">
                <a:spcBef>
                  <a:spcPts val="1749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800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ahoma" pitchFamily="34"/>
                  <a:ea typeface="Arial" pitchFamily="34"/>
                  <a:cs typeface="Arial" pitchFamily="34"/>
                </a:rPr>
                <a:t>SCARSO E NON APPROPRIATO UTILIZZO DEI FARMACI ADIUVANTI</a:t>
              </a:r>
            </a:p>
          </p:txBody>
        </p:sp>
      </p:grpSp>
      <p:grpSp>
        <p:nvGrpSpPr>
          <p:cNvPr id="64514" name="Text Box 3"/>
          <p:cNvGrpSpPr>
            <a:grpSpLocks/>
          </p:cNvGrpSpPr>
          <p:nvPr/>
        </p:nvGrpSpPr>
        <p:grpSpPr bwMode="auto">
          <a:xfrm>
            <a:off x="944563" y="1316038"/>
            <a:ext cx="6877050" cy="993775"/>
            <a:chOff x="944640" y="1316160"/>
            <a:chExt cx="6877080" cy="993600"/>
          </a:xfrm>
        </p:grpSpPr>
        <p:pic>
          <p:nvPicPr>
            <p:cNvPr id="64523" name="Text Box 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44640" y="1316160"/>
              <a:ext cx="6877080" cy="99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igura a mano libera 6"/>
            <p:cNvSpPr/>
            <p:nvPr/>
          </p:nvSpPr>
          <p:spPr>
            <a:xfrm>
              <a:off x="971627" y="1341556"/>
              <a:ext cx="6832630" cy="94757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algn="ctr" fontAlgn="auto">
                <a:spcBef>
                  <a:spcPts val="1749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800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ahoma" pitchFamily="34"/>
                  <a:ea typeface="Arial" pitchFamily="34"/>
                  <a:cs typeface="Arial" pitchFamily="34"/>
                </a:rPr>
                <a:t>SCARSO E NON APPROPRIATO UTILIZZO DEI FARMACI OPPIOID</a:t>
              </a:r>
              <a:r>
                <a:rPr lang="it-IT" sz="2800">
                  <a:solidFill>
                    <a:srgbClr val="002060"/>
                  </a:solidFill>
                  <a:latin typeface="Tahoma" pitchFamily="34"/>
                  <a:ea typeface="Arial" pitchFamily="34"/>
                  <a:cs typeface="Arial" pitchFamily="34"/>
                </a:rPr>
                <a:t>I</a:t>
              </a:r>
            </a:p>
          </p:txBody>
        </p:sp>
      </p:grpSp>
      <p:grpSp>
        <p:nvGrpSpPr>
          <p:cNvPr id="64515" name="Text Box 3"/>
          <p:cNvGrpSpPr>
            <a:grpSpLocks/>
          </p:cNvGrpSpPr>
          <p:nvPr/>
        </p:nvGrpSpPr>
        <p:grpSpPr bwMode="auto">
          <a:xfrm>
            <a:off x="884238" y="4346575"/>
            <a:ext cx="7083425" cy="1231900"/>
            <a:chOff x="884159" y="4346640"/>
            <a:chExt cx="7083360" cy="1231920"/>
          </a:xfrm>
        </p:grpSpPr>
        <p:pic>
          <p:nvPicPr>
            <p:cNvPr id="64521" name="Text Box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84159" y="4346640"/>
              <a:ext cx="7083360" cy="1231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Figura a mano libera 9"/>
            <p:cNvSpPr/>
            <p:nvPr/>
          </p:nvSpPr>
          <p:spPr>
            <a:xfrm>
              <a:off x="900034" y="4365690"/>
              <a:ext cx="7056372" cy="11906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fontAlgn="auto">
                <a:spcBef>
                  <a:spcPts val="150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400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ahoma" pitchFamily="34"/>
                  <a:ea typeface="Arial" pitchFamily="34"/>
                  <a:cs typeface="Arial" pitchFamily="34"/>
                </a:rPr>
                <a:t>MANCANZA DI CRITERI UTILI PER IDENTIFICARE I PAZIENTI CHE NECESSITANO DI CONSULENZA SPECIALISTICA</a:t>
              </a:r>
            </a:p>
          </p:txBody>
        </p:sp>
      </p:grpSp>
      <p:grpSp>
        <p:nvGrpSpPr>
          <p:cNvPr id="64516" name="Text Box 2"/>
          <p:cNvGrpSpPr>
            <a:grpSpLocks/>
          </p:cNvGrpSpPr>
          <p:nvPr/>
        </p:nvGrpSpPr>
        <p:grpSpPr bwMode="auto">
          <a:xfrm>
            <a:off x="908050" y="109538"/>
            <a:ext cx="6888163" cy="615950"/>
            <a:chOff x="907919" y="109440"/>
            <a:chExt cx="6888240" cy="615960"/>
          </a:xfrm>
        </p:grpSpPr>
        <p:pic>
          <p:nvPicPr>
            <p:cNvPr id="64519" name="Text Box 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07919" y="109440"/>
              <a:ext cx="6888240" cy="615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0" name="Figura a mano libera 12"/>
            <p:cNvSpPr>
              <a:spLocks noChangeArrowheads="1"/>
            </p:cNvSpPr>
            <p:nvPr/>
          </p:nvSpPr>
          <p:spPr bwMode="auto">
            <a:xfrm>
              <a:off x="971640" y="189000"/>
              <a:ext cx="6769080" cy="459719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ts val="1500"/>
                </a:spcBef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2400" b="1">
                  <a:solidFill>
                    <a:srgbClr val="FFFF00"/>
                  </a:solidFill>
                  <a:latin typeface="Calibri" pitchFamily="34" charset="0"/>
                </a:rPr>
                <a:t>I nodi cruciali nella pratica quotidiana           </a:t>
              </a:r>
              <a:r>
                <a:rPr lang="it-IT" sz="2400" b="1">
                  <a:solidFill>
                    <a:srgbClr val="002060"/>
                  </a:solidFill>
                  <a:latin typeface="Calibri" pitchFamily="34" charset="0"/>
                </a:rPr>
                <a:t>              </a:t>
              </a:r>
            </a:p>
          </p:txBody>
        </p:sp>
      </p:grpSp>
      <p:pic>
        <p:nvPicPr>
          <p:cNvPr id="6451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5163" y="6065838"/>
            <a:ext cx="646112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Rettangolo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07238" y="103188"/>
            <a:ext cx="635000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olo 1"/>
          <p:cNvSpPr txBox="1">
            <a:spLocks noGrp="1"/>
          </p:cNvSpPr>
          <p:nvPr>
            <p:ph type="title" idx="4294967295"/>
          </p:nvPr>
        </p:nvSpPr>
        <p:spPr>
          <a:xfrm>
            <a:off x="179388" y="188913"/>
            <a:ext cx="8589962" cy="1223962"/>
          </a:xfrm>
        </p:spPr>
        <p:txBody>
          <a:bodyPr lIns="91440" tIns="45720" rIns="91440" bIns="45720"/>
          <a:lstStyle/>
          <a:p>
            <a:pPr eaLnBrk="1"/>
            <a:r>
              <a:rPr sz="2800"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IL DOLORE NEUROPATICO PERIFERICO (caratteristiche):</a:t>
            </a:r>
            <a:br>
              <a:rPr sz="2800"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</a:br>
            <a:endParaRPr sz="2800" b="1" smtClean="0">
              <a:solidFill>
                <a:srgbClr val="C00000"/>
              </a:solidFill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395288" y="1196975"/>
            <a:ext cx="8137525" cy="4895850"/>
          </a:xfrm>
        </p:spPr>
        <p:txBody>
          <a:bodyPr lIns="91440" tIns="45720" rIns="91440" bIns="45720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it-IT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it-IT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9pPr>
          </a:lstStyle>
          <a:p>
            <a:pPr marL="0" indent="0" eaLnBrk="1" fontAlgn="auto">
              <a:spcBef>
                <a:spcPts val="499"/>
              </a:spcBef>
              <a:defRPr/>
            </a:pPr>
            <a:r>
              <a:rPr sz="2000" smtClean="0"/>
              <a:t>Nasce per </a:t>
            </a:r>
            <a:r>
              <a:rPr sz="2000" b="1" u="sng" smtClean="0">
                <a:solidFill>
                  <a:srgbClr val="C00000"/>
                </a:solidFill>
              </a:rPr>
              <a:t>stimolazione di siti ectopici</a:t>
            </a:r>
            <a:r>
              <a:rPr sz="2000" smtClean="0">
                <a:solidFill>
                  <a:srgbClr val="C00000"/>
                </a:solidFill>
              </a:rPr>
              <a:t> </a:t>
            </a:r>
            <a:r>
              <a:rPr sz="2000" smtClean="0"/>
              <a:t>lungo il decorso delle vie somato-sensoriali in conseguenza di lesioni o processi patologici.</a:t>
            </a:r>
          </a:p>
          <a:p>
            <a:pPr marL="0" indent="0" eaLnBrk="1" fontAlgn="auto">
              <a:spcBef>
                <a:spcPts val="499"/>
              </a:spcBef>
              <a:defRPr/>
            </a:pPr>
            <a:r>
              <a:rPr sz="2000" smtClean="0"/>
              <a:t>Si accompagna in varia misura a </a:t>
            </a:r>
            <a:r>
              <a:rPr sz="2000" b="1" u="sng" smtClean="0">
                <a:solidFill>
                  <a:srgbClr val="C00000"/>
                </a:solidFill>
              </a:rPr>
              <a:t>deficit delle sensibilità</a:t>
            </a:r>
            <a:r>
              <a:rPr sz="2000" smtClean="0">
                <a:solidFill>
                  <a:srgbClr val="C00000"/>
                </a:solidFill>
              </a:rPr>
              <a:t> </a:t>
            </a:r>
            <a:r>
              <a:rPr sz="2000" smtClean="0"/>
              <a:t>tattili, termiche, dolorifiche nel territorio di innervazione (almeno una di queste, segni "negativi”)</a:t>
            </a:r>
          </a:p>
          <a:p>
            <a:pPr marL="0" indent="0" eaLnBrk="1" fontAlgn="auto">
              <a:spcBef>
                <a:spcPts val="499"/>
              </a:spcBef>
              <a:defRPr/>
            </a:pPr>
            <a:r>
              <a:rPr sz="2000" smtClean="0"/>
              <a:t>Si manifesta con </a:t>
            </a:r>
            <a:r>
              <a:rPr sz="2000" b="1" u="sng" smtClean="0">
                <a:solidFill>
                  <a:srgbClr val="C00000"/>
                </a:solidFill>
              </a:rPr>
              <a:t>sensazioni differenti</a:t>
            </a:r>
            <a:r>
              <a:rPr sz="2000" b="1" smtClean="0">
                <a:solidFill>
                  <a:srgbClr val="C00000"/>
                </a:solidFill>
              </a:rPr>
              <a:t> </a:t>
            </a:r>
            <a:r>
              <a:rPr sz="2000" smtClean="0"/>
              <a:t>(bruciore, scarica, disestesie) in base al tipo di fibra coinvolta dal danno</a:t>
            </a:r>
          </a:p>
          <a:p>
            <a:pPr marL="0" indent="0" eaLnBrk="1" fontAlgn="auto">
              <a:spcBef>
                <a:spcPts val="499"/>
              </a:spcBef>
              <a:defRPr/>
            </a:pPr>
            <a:r>
              <a:rPr sz="2000" smtClean="0"/>
              <a:t>È percepito nel </a:t>
            </a:r>
            <a:r>
              <a:rPr sz="2000" b="1" u="sng" smtClean="0">
                <a:solidFill>
                  <a:srgbClr val="C00000"/>
                </a:solidFill>
              </a:rPr>
              <a:t>territorio di innervazione</a:t>
            </a:r>
            <a:r>
              <a:rPr sz="2000" smtClean="0">
                <a:solidFill>
                  <a:srgbClr val="C00000"/>
                </a:solidFill>
              </a:rPr>
              <a:t> </a:t>
            </a:r>
            <a:r>
              <a:rPr sz="2000" smtClean="0"/>
              <a:t>del nervo, plesso, tronco o radice</a:t>
            </a:r>
          </a:p>
          <a:p>
            <a:pPr marL="0" indent="0" eaLnBrk="1" fontAlgn="auto">
              <a:spcBef>
                <a:spcPts val="499"/>
              </a:spcBef>
              <a:defRPr/>
            </a:pPr>
            <a:r>
              <a:rPr sz="2000" smtClean="0"/>
              <a:t>Viene </a:t>
            </a:r>
            <a:r>
              <a:rPr sz="2000" b="1" u="sng" smtClean="0">
                <a:solidFill>
                  <a:srgbClr val="C00000"/>
                </a:solidFill>
              </a:rPr>
              <a:t>modificato dalla ipersensibilità dei neuroni spinali</a:t>
            </a:r>
            <a:r>
              <a:rPr sz="2000" smtClean="0">
                <a:solidFill>
                  <a:srgbClr val="C00000"/>
                </a:solidFill>
              </a:rPr>
              <a:t> </a:t>
            </a:r>
            <a:br>
              <a:rPr sz="2000" smtClean="0">
                <a:solidFill>
                  <a:srgbClr val="C00000"/>
                </a:solidFill>
              </a:rPr>
            </a:br>
            <a:r>
              <a:rPr sz="2000" smtClean="0"/>
              <a:t>con comparsa di una componente neuroplastica responsabile di</a:t>
            </a:r>
          </a:p>
          <a:p>
            <a:pPr eaLnBrk="1" fontAlgn="auto">
              <a:spcBef>
                <a:spcPts val="499"/>
              </a:spcBef>
              <a:buFont typeface="Arial" pitchFamily="34"/>
              <a:buNone/>
              <a:defRPr/>
            </a:pPr>
            <a:r>
              <a:rPr sz="2000" smtClean="0"/>
              <a:t>      </a:t>
            </a:r>
            <a:r>
              <a:rPr sz="2000" b="1" smtClean="0">
                <a:solidFill>
                  <a:srgbClr val="C00000"/>
                </a:solidFill>
              </a:rPr>
              <a:t>allodinia secondaria</a:t>
            </a:r>
            <a:r>
              <a:rPr sz="2000" smtClean="0">
                <a:solidFill>
                  <a:srgbClr val="C00000"/>
                </a:solidFill>
              </a:rPr>
              <a:t> </a:t>
            </a:r>
            <a:r>
              <a:rPr sz="2000" smtClean="0"/>
              <a:t>e di </a:t>
            </a:r>
            <a:r>
              <a:rPr sz="2000" b="1" smtClean="0">
                <a:solidFill>
                  <a:srgbClr val="C00000"/>
                </a:solidFill>
              </a:rPr>
              <a:t>iperalgesia</a:t>
            </a:r>
            <a:r>
              <a:rPr sz="2000" smtClean="0"/>
              <a:t> in territori sani circostanti quello di innervazione.</a:t>
            </a:r>
          </a:p>
          <a:p>
            <a:pPr marL="0" indent="0" eaLnBrk="1" fontAlgn="auto">
              <a:spcBef>
                <a:spcPts val="499"/>
              </a:spcBef>
              <a:buFont typeface="Arial" pitchFamily="34"/>
              <a:buNone/>
              <a:defRPr/>
            </a:pPr>
            <a:endParaRPr sz="20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Immagine 22" descr="schmerzempfindung_20011213175519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9763" y="1125538"/>
            <a:ext cx="597535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8188" y="6102350"/>
            <a:ext cx="646112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CasellaDiTesto 14"/>
          <p:cNvSpPr>
            <a:spLocks noChangeArrowheads="1"/>
          </p:cNvSpPr>
          <p:nvPr/>
        </p:nvSpPr>
        <p:spPr bwMode="auto">
          <a:xfrm>
            <a:off x="1720850" y="49213"/>
            <a:ext cx="6048375" cy="5810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002060"/>
                </a:solidFill>
                <a:latin typeface="Century Gothic" pitchFamily="34" charset="0"/>
              </a:rPr>
              <a:t>DOVE NASCE IL DOLORE?</a:t>
            </a:r>
          </a:p>
        </p:txBody>
      </p:sp>
      <p:sp>
        <p:nvSpPr>
          <p:cNvPr id="5" name="Titolo 1"/>
          <p:cNvSpPr>
            <a:spLocks noChangeArrowheads="1"/>
          </p:cNvSpPr>
          <p:nvPr/>
        </p:nvSpPr>
        <p:spPr bwMode="auto">
          <a:xfrm>
            <a:off x="611188" y="644525"/>
            <a:ext cx="7705725" cy="4810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spcAft>
                <a:spcPts val="120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2060"/>
                </a:solidFill>
                <a:latin typeface="Century Gothic" pitchFamily="34" charset="0"/>
              </a:rPr>
              <a:t>Punto in cui nasce o si modifica l’impulso = PAIN GENERATOR</a:t>
            </a:r>
          </a:p>
        </p:txBody>
      </p:sp>
      <p:cxnSp>
        <p:nvCxnSpPr>
          <p:cNvPr id="6" name="Connettore 2 15"/>
          <p:cNvCxnSpPr/>
          <p:nvPr/>
        </p:nvCxnSpPr>
        <p:spPr>
          <a:xfrm>
            <a:off x="1258888" y="2133600"/>
            <a:ext cx="1009650" cy="358775"/>
          </a:xfrm>
          <a:prstGeom prst="straightConnector1">
            <a:avLst/>
          </a:prstGeom>
          <a:noFill/>
          <a:ln w="25560">
            <a:solidFill>
              <a:srgbClr val="FF0000"/>
            </a:solidFill>
            <a:prstDash val="solid"/>
            <a:miter/>
            <a:tailEnd type="arrow"/>
          </a:ln>
          <a:effectLst>
            <a:outerShdw dist="20160" dir="5400000" algn="tl">
              <a:srgbClr val="000000">
                <a:alpha val="38000"/>
              </a:srgbClr>
            </a:outerShdw>
          </a:effectLst>
        </p:spPr>
      </p:cxnSp>
      <p:cxnSp>
        <p:nvCxnSpPr>
          <p:cNvPr id="7" name="Connettore 2 16"/>
          <p:cNvCxnSpPr/>
          <p:nvPr/>
        </p:nvCxnSpPr>
        <p:spPr>
          <a:xfrm>
            <a:off x="854075" y="2132013"/>
            <a:ext cx="2781300" cy="2809875"/>
          </a:xfrm>
          <a:prstGeom prst="straightConnector1">
            <a:avLst/>
          </a:prstGeom>
          <a:noFill/>
          <a:ln w="25560">
            <a:solidFill>
              <a:srgbClr val="FF0000"/>
            </a:solidFill>
            <a:prstDash val="solid"/>
            <a:miter/>
            <a:tailEnd type="arrow"/>
          </a:ln>
          <a:effectLst>
            <a:outerShdw dist="20160" dir="5400000" algn="tl">
              <a:srgbClr val="000000">
                <a:alpha val="38000"/>
              </a:srgbClr>
            </a:outerShdw>
          </a:effectLst>
        </p:spPr>
      </p:cxnSp>
      <p:cxnSp>
        <p:nvCxnSpPr>
          <p:cNvPr id="8" name="Connettore 2 17"/>
          <p:cNvCxnSpPr/>
          <p:nvPr/>
        </p:nvCxnSpPr>
        <p:spPr>
          <a:xfrm>
            <a:off x="1042988" y="4292600"/>
            <a:ext cx="3332162" cy="820738"/>
          </a:xfrm>
          <a:prstGeom prst="straightConnector1">
            <a:avLst/>
          </a:prstGeom>
          <a:noFill/>
          <a:ln w="25560">
            <a:solidFill>
              <a:srgbClr val="FFFF00"/>
            </a:solidFill>
            <a:prstDash val="solid"/>
            <a:miter/>
            <a:tailEnd type="arrow"/>
          </a:ln>
          <a:effectLst>
            <a:outerShdw dist="20160" dir="5400000" algn="tl">
              <a:srgbClr val="000000">
                <a:alpha val="38000"/>
              </a:srgbClr>
            </a:outerShdw>
          </a:effectLst>
        </p:spPr>
      </p:cxnSp>
      <p:cxnSp>
        <p:nvCxnSpPr>
          <p:cNvPr id="9" name="Connettore 2 18"/>
          <p:cNvCxnSpPr/>
          <p:nvPr/>
        </p:nvCxnSpPr>
        <p:spPr>
          <a:xfrm flipV="1">
            <a:off x="1690688" y="4508500"/>
            <a:ext cx="4321175" cy="792163"/>
          </a:xfrm>
          <a:prstGeom prst="straightConnector1">
            <a:avLst/>
          </a:prstGeom>
          <a:noFill/>
          <a:ln w="25560">
            <a:solidFill>
              <a:srgbClr val="4F81BD"/>
            </a:solidFill>
            <a:prstDash val="solid"/>
            <a:miter/>
            <a:tailEnd type="arrow"/>
          </a:ln>
          <a:effectLst>
            <a:outerShdw dist="20160" dir="5400000" algn="tl">
              <a:srgbClr val="000000">
                <a:alpha val="38000"/>
              </a:srgbClr>
            </a:outerShdw>
          </a:effectLst>
        </p:spPr>
      </p:cxnSp>
      <p:sp>
        <p:nvSpPr>
          <p:cNvPr id="10" name="CasellaDiTesto 19"/>
          <p:cNvSpPr/>
          <p:nvPr/>
        </p:nvSpPr>
        <p:spPr>
          <a:xfrm>
            <a:off x="77788" y="1825625"/>
            <a:ext cx="1289050" cy="3063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400" b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RECETTORE</a:t>
            </a:r>
          </a:p>
        </p:txBody>
      </p:sp>
      <p:sp>
        <p:nvSpPr>
          <p:cNvPr id="11" name="CasellaDiTesto 20"/>
          <p:cNvSpPr/>
          <p:nvPr/>
        </p:nvSpPr>
        <p:spPr>
          <a:xfrm>
            <a:off x="34925" y="3808413"/>
            <a:ext cx="1692275" cy="4889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400" b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FIBRA NERVOSA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200" b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SITO ECTOPICO</a:t>
            </a:r>
          </a:p>
        </p:txBody>
      </p:sp>
      <p:sp>
        <p:nvSpPr>
          <p:cNvPr id="12" name="CasellaDiTesto 18"/>
          <p:cNvSpPr/>
          <p:nvPr/>
        </p:nvSpPr>
        <p:spPr>
          <a:xfrm>
            <a:off x="-36513" y="5176838"/>
            <a:ext cx="1908176" cy="3063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400" b="1"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itchFamily="34"/>
                <a:ea typeface="Arial" pitchFamily="34"/>
                <a:cs typeface="Arial" pitchFamily="34"/>
              </a:rPr>
              <a:t>SINAPSI SPINALE</a:t>
            </a:r>
          </a:p>
        </p:txBody>
      </p:sp>
      <p:sp>
        <p:nvSpPr>
          <p:cNvPr id="160780" name="CasellaDiTesto 22"/>
          <p:cNvSpPr>
            <a:spLocks noChangeArrowheads="1"/>
          </p:cNvSpPr>
          <p:nvPr/>
        </p:nvSpPr>
        <p:spPr bwMode="auto">
          <a:xfrm>
            <a:off x="287338" y="6629400"/>
            <a:ext cx="1763712" cy="1857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600" b="1">
                <a:solidFill>
                  <a:srgbClr val="632523"/>
                </a:solidFill>
              </a:rPr>
              <a:t>Lora Aprile P., Bonezzi C., Ventriglia G.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0825" y="763588"/>
            <a:ext cx="2233613" cy="1728787"/>
          </a:xfrm>
          <a:prstGeom prst="rect">
            <a:avLst/>
          </a:prstGeom>
          <a:noFill/>
          <a:ln>
            <a:noFill/>
          </a:ln>
          <a:effectLst>
            <a:outerShdw dist="38184" dir="13500000" algn="tl">
              <a:srgbClr val="000000">
                <a:alpha val="40000"/>
              </a:srgbClr>
            </a:outerShdw>
          </a:effectLst>
        </p:spPr>
      </p:pic>
      <p:sp>
        <p:nvSpPr>
          <p:cNvPr id="162818" name="CasellaDiTesto 3"/>
          <p:cNvSpPr>
            <a:spLocks noChangeArrowheads="1"/>
          </p:cNvSpPr>
          <p:nvPr/>
        </p:nvSpPr>
        <p:spPr bwMode="auto">
          <a:xfrm>
            <a:off x="2465388" y="765175"/>
            <a:ext cx="6643687" cy="57340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it-IT" b="1" u="sng">
              <a:solidFill>
                <a:srgbClr val="953735"/>
              </a:solidFill>
              <a:latin typeface="Calibri" pitchFamily="34" charset="0"/>
            </a:endParaRP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it-IT" sz="2000" b="1" u="sng">
                <a:solidFill>
                  <a:srgbClr val="953735"/>
                </a:solidFill>
                <a:latin typeface="Calibri" pitchFamily="34" charset="0"/>
              </a:rPr>
              <a:t>Nocicettore tissutale</a:t>
            </a:r>
            <a:r>
              <a:rPr lang="it-IT" sz="2000" b="1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it-IT" b="1">
                <a:solidFill>
                  <a:srgbClr val="953735"/>
                </a:solidFill>
                <a:latin typeface="Calibri" pitchFamily="34" charset="0"/>
              </a:rPr>
              <a:t>:  </a:t>
            </a:r>
            <a:r>
              <a:rPr lang="it-IT" sz="2000" b="1">
                <a:solidFill>
                  <a:srgbClr val="953735"/>
                </a:solidFill>
                <a:latin typeface="Calibri" pitchFamily="34" charset="0"/>
              </a:rPr>
              <a:t>GENERA gli impulsi del dolore </a:t>
            </a:r>
            <a:r>
              <a:rPr lang="it-IT" sz="2000" b="1">
                <a:solidFill>
                  <a:srgbClr val="953735"/>
                </a:solidFill>
              </a:rPr>
              <a:t>    </a:t>
            </a: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it-IT" sz="2000" b="1">
                <a:solidFill>
                  <a:srgbClr val="953735"/>
                </a:solidFill>
                <a:latin typeface="Calibri" pitchFamily="34" charset="0"/>
              </a:rPr>
              <a:t>                                           nocicettivo</a:t>
            </a: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it-IT" b="1">
              <a:solidFill>
                <a:srgbClr val="953735"/>
              </a:solidFill>
              <a:latin typeface="Calibri" pitchFamily="34" charset="0"/>
            </a:endParaRP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it-IT" b="1">
              <a:solidFill>
                <a:srgbClr val="953735"/>
              </a:solidFill>
              <a:latin typeface="Calibri" pitchFamily="34" charset="0"/>
            </a:endParaRP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it-IT" b="1">
              <a:solidFill>
                <a:srgbClr val="953735"/>
              </a:solidFill>
              <a:latin typeface="Calibri" pitchFamily="34" charset="0"/>
            </a:endParaRP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it-IT" sz="1600" b="1">
              <a:solidFill>
                <a:srgbClr val="953735"/>
              </a:solidFill>
            </a:endParaRP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it-IT" b="1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it-IT" sz="2000" b="1" u="sng">
                <a:solidFill>
                  <a:srgbClr val="953735"/>
                </a:solidFill>
                <a:latin typeface="Calibri" pitchFamily="34" charset="0"/>
              </a:rPr>
              <a:t>Sito ectopico</a:t>
            </a:r>
            <a:r>
              <a:rPr lang="it-IT" sz="2000" b="1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it-IT" b="1">
                <a:solidFill>
                  <a:srgbClr val="953735"/>
                </a:solidFill>
                <a:latin typeface="Calibri" pitchFamily="34" charset="0"/>
              </a:rPr>
              <a:t>:  </a:t>
            </a:r>
            <a:r>
              <a:rPr lang="it-IT" sz="2000" b="1">
                <a:solidFill>
                  <a:srgbClr val="953735"/>
                </a:solidFill>
                <a:latin typeface="Calibri" pitchFamily="34" charset="0"/>
              </a:rPr>
              <a:t>GENERA</a:t>
            </a:r>
            <a:r>
              <a:rPr lang="it-IT" b="1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it-IT" sz="2000" b="1">
                <a:solidFill>
                  <a:srgbClr val="953735"/>
                </a:solidFill>
                <a:latin typeface="Calibri" pitchFamily="34" charset="0"/>
              </a:rPr>
              <a:t>gli impulsi del dolore   </a:t>
            </a: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it-IT" sz="2000" b="1">
                <a:solidFill>
                  <a:srgbClr val="953735"/>
                </a:solidFill>
                <a:latin typeface="Calibri" pitchFamily="34" charset="0"/>
              </a:rPr>
              <a:t>                                 neuropatico periferico                                       </a:t>
            </a: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it-IT" sz="2000" b="1">
                <a:solidFill>
                  <a:srgbClr val="953735"/>
                </a:solidFill>
                <a:latin typeface="Calibri" pitchFamily="34" charset="0"/>
              </a:rPr>
              <a:t>               (si esprime nella sede della lesione nervosa)</a:t>
            </a: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it-IT" b="1">
              <a:solidFill>
                <a:srgbClr val="953735"/>
              </a:solidFill>
              <a:latin typeface="Calibri" pitchFamily="34" charset="0"/>
            </a:endParaRP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it-IT" b="1">
              <a:solidFill>
                <a:srgbClr val="953735"/>
              </a:solidFill>
              <a:latin typeface="Calibri" pitchFamily="34" charset="0"/>
            </a:endParaRP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it-IT" b="1">
              <a:solidFill>
                <a:srgbClr val="953735"/>
              </a:solidFill>
              <a:latin typeface="Calibri" pitchFamily="34" charset="0"/>
            </a:endParaRP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it-IT" sz="1200" b="1" u="sng">
              <a:solidFill>
                <a:srgbClr val="953735"/>
              </a:solidFill>
              <a:latin typeface="Calibri" pitchFamily="34" charset="0"/>
            </a:endParaRP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it-IT" sz="2000" b="1" u="sng">
                <a:solidFill>
                  <a:srgbClr val="953735"/>
                </a:solidFill>
                <a:latin typeface="Calibri" pitchFamily="34" charset="0"/>
              </a:rPr>
              <a:t>Sinapsi spinale</a:t>
            </a:r>
            <a:r>
              <a:rPr lang="it-IT" sz="2000" b="1">
                <a:solidFill>
                  <a:srgbClr val="953735"/>
                </a:solidFill>
                <a:latin typeface="Calibri" pitchFamily="34" charset="0"/>
              </a:rPr>
              <a:t> </a:t>
            </a:r>
            <a:r>
              <a:rPr lang="it-IT" b="1">
                <a:solidFill>
                  <a:srgbClr val="953735"/>
                </a:solidFill>
                <a:latin typeface="Calibri" pitchFamily="34" charset="0"/>
              </a:rPr>
              <a:t>:      </a:t>
            </a:r>
            <a:r>
              <a:rPr lang="it-IT" sz="2000" b="1">
                <a:solidFill>
                  <a:srgbClr val="953735"/>
                </a:solidFill>
                <a:latin typeface="Calibri" pitchFamily="34" charset="0"/>
              </a:rPr>
              <a:t>A. MODULA  gli impulsi afferenti   </a:t>
            </a: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it-IT" sz="2000" b="1">
                <a:solidFill>
                  <a:srgbClr val="953735"/>
                </a:solidFill>
                <a:latin typeface="Calibri" pitchFamily="34" charset="0"/>
              </a:rPr>
              <a:t>                                   nocicettivi  per stimoli  di breve durata</a:t>
            </a: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it-IT" sz="2000" b="1">
                <a:solidFill>
                  <a:srgbClr val="953735"/>
                </a:solidFill>
                <a:latin typeface="Calibri" pitchFamily="34" charset="0"/>
              </a:rPr>
              <a:t>                                   B. AMPLIFICA  gli impulsi A-delta e C                                          </a:t>
            </a: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it-IT" sz="2000" b="1">
                <a:solidFill>
                  <a:srgbClr val="953735"/>
                </a:solidFill>
                <a:latin typeface="Calibri" pitchFamily="34" charset="0"/>
              </a:rPr>
              <a:t>                                   per stimoli di lunga durata   </a:t>
            </a: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it-IT" sz="2000" b="1">
                <a:solidFill>
                  <a:srgbClr val="953735"/>
                </a:solidFill>
              </a:rPr>
              <a:t>                  </a:t>
            </a:r>
            <a:r>
              <a:rPr lang="it-IT" sz="1600" b="1">
                <a:solidFill>
                  <a:srgbClr val="953735"/>
                </a:solidFill>
              </a:rPr>
              <a:t>(sensibilizzaz.spinale </a:t>
            </a:r>
            <a:r>
              <a:rPr lang="it-IT" b="1">
                <a:solidFill>
                  <a:srgbClr val="953735"/>
                </a:solidFill>
              </a:rPr>
              <a:t>- </a:t>
            </a:r>
            <a:r>
              <a:rPr lang="it-IT" sz="1600" b="1">
                <a:solidFill>
                  <a:srgbClr val="953735"/>
                </a:solidFill>
              </a:rPr>
              <a:t>c.d. componente neuropatica )  </a:t>
            </a: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it-IT" sz="1600" b="1">
              <a:solidFill>
                <a:srgbClr val="953735"/>
              </a:solidFill>
            </a:endParaRPr>
          </a:p>
        </p:txBody>
      </p:sp>
      <p:sp>
        <p:nvSpPr>
          <p:cNvPr id="162819" name="Titolo 3"/>
          <p:cNvSpPr txBox="1">
            <a:spLocks noGrp="1"/>
          </p:cNvSpPr>
          <p:nvPr>
            <p:ph type="title" idx="4294967295"/>
          </p:nvPr>
        </p:nvSpPr>
        <p:spPr>
          <a:xfrm>
            <a:off x="395288" y="-26988"/>
            <a:ext cx="8748712" cy="836613"/>
          </a:xfrm>
        </p:spPr>
        <p:txBody>
          <a:bodyPr lIns="91440" tIns="45720" rIns="91440" bIns="45720"/>
          <a:lstStyle/>
          <a:p>
            <a:pPr algn="l" eaLnBrk="1" hangingPunct="1"/>
            <a:r>
              <a:rPr sz="2800" b="1" smtClean="0">
                <a:solidFill>
                  <a:srgbClr val="953735"/>
                </a:solidFill>
                <a:latin typeface="Calibri" pitchFamily="34" charset="0"/>
                <a:ea typeface="MS PGothic" pitchFamily="34" charset="-128"/>
                <a:cs typeface="Mangal"/>
              </a:rPr>
              <a:t>Punto in cui nasce il dolore  :  PAIN GENERATOR</a:t>
            </a:r>
          </a:p>
        </p:txBody>
      </p:sp>
      <p:pic>
        <p:nvPicPr>
          <p:cNvPr id="5" name="Immagine 4" descr="neuropati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8313" y="2676525"/>
            <a:ext cx="1943100" cy="1689100"/>
          </a:xfrm>
          <a:prstGeom prst="rect">
            <a:avLst/>
          </a:prstGeom>
          <a:noFill/>
          <a:ln>
            <a:noFill/>
          </a:ln>
          <a:effectLst>
            <a:outerShdw dist="38160" dir="10800000" algn="tl">
              <a:srgbClr val="000000">
                <a:alpha val="40000"/>
              </a:srgbClr>
            </a:outerShdw>
          </a:effectLst>
        </p:spPr>
      </p:pic>
      <p:pic>
        <p:nvPicPr>
          <p:cNvPr id="6" name="Immagine 5" descr="sinapsi sp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7513" y="4786313"/>
            <a:ext cx="1922462" cy="1595437"/>
          </a:xfrm>
          <a:prstGeom prst="rect">
            <a:avLst/>
          </a:prstGeom>
          <a:noFill/>
          <a:ln>
            <a:noFill/>
          </a:ln>
          <a:effectLst>
            <a:outerShdw dist="38184" dir="13500000" algn="tl">
              <a:srgbClr val="000000">
                <a:alpha val="40000"/>
              </a:srgbClr>
            </a:outerShdw>
          </a:effectLst>
        </p:spPr>
      </p:pic>
      <p:sp>
        <p:nvSpPr>
          <p:cNvPr id="162822" name="CasellaDiTesto 6"/>
          <p:cNvSpPr>
            <a:spLocks noChangeArrowheads="1"/>
          </p:cNvSpPr>
          <p:nvPr/>
        </p:nvSpPr>
        <p:spPr bwMode="auto">
          <a:xfrm>
            <a:off x="7200900" y="6597650"/>
            <a:ext cx="1763713" cy="1857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600" b="1">
                <a:solidFill>
                  <a:srgbClr val="632523"/>
                </a:solidFill>
              </a:rPr>
              <a:t>Lora Aprile P., Bonezzi C., Ventriglia G.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nettore 19"/>
          <p:cNvSpPr/>
          <p:nvPr/>
        </p:nvSpPr>
        <p:spPr>
          <a:xfrm>
            <a:off x="2843213" y="5021263"/>
            <a:ext cx="720725" cy="720725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2915816" y="4963815"/>
            <a:ext cx="648072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Arial" pitchFamily="34" charset="0"/>
              </a:rPr>
              <a:t>1</a:t>
            </a:r>
          </a:p>
        </p:txBody>
      </p:sp>
      <p:sp>
        <p:nvSpPr>
          <p:cNvPr id="17" name="Connettore 16"/>
          <p:cNvSpPr/>
          <p:nvPr/>
        </p:nvSpPr>
        <p:spPr>
          <a:xfrm>
            <a:off x="5508625" y="908050"/>
            <a:ext cx="719138" cy="72072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Goccia 5"/>
          <p:cNvSpPr>
            <a:spLocks noChangeArrowheads="1"/>
          </p:cNvSpPr>
          <p:nvPr/>
        </p:nvSpPr>
        <p:spPr bwMode="auto">
          <a:xfrm rot="18043680">
            <a:off x="4059238" y="2692400"/>
            <a:ext cx="1527175" cy="1355725"/>
          </a:xfrm>
          <a:custGeom>
            <a:avLst/>
            <a:gdLst>
              <a:gd name="T0" fmla="*/ 1527175 w 1527175"/>
              <a:gd name="T1" fmla="*/ 677863 h 1355725"/>
              <a:gd name="T2" fmla="*/ 1303525 w 1527175"/>
              <a:gd name="T3" fmla="*/ 1157184 h 1355725"/>
              <a:gd name="T4" fmla="*/ 763588 w 1527175"/>
              <a:gd name="T5" fmla="*/ 1355725 h 1355725"/>
              <a:gd name="T6" fmla="*/ 223650 w 1527175"/>
              <a:gd name="T7" fmla="*/ 1157184 h 1355725"/>
              <a:gd name="T8" fmla="*/ 0 w 1527175"/>
              <a:gd name="T9" fmla="*/ 677863 h 1355725"/>
              <a:gd name="T10" fmla="*/ 223650 w 1527175"/>
              <a:gd name="T11" fmla="*/ 198541 h 1355725"/>
              <a:gd name="T12" fmla="*/ 763588 w 1527175"/>
              <a:gd name="T13" fmla="*/ 0 h 1355725"/>
              <a:gd name="T14" fmla="*/ 2290763 w 1527175"/>
              <a:gd name="T15" fmla="*/ -677863 h 1355725"/>
              <a:gd name="T16" fmla="*/ 0 60000 65536"/>
              <a:gd name="T17" fmla="*/ 1 60000 65536"/>
              <a:gd name="T18" fmla="*/ 1 60000 65536"/>
              <a:gd name="T19" fmla="*/ 1 60000 65536"/>
              <a:gd name="T20" fmla="*/ 2 60000 65536"/>
              <a:gd name="T21" fmla="*/ 3 60000 65536"/>
              <a:gd name="T22" fmla="*/ 3 60000 65536"/>
              <a:gd name="T23" fmla="*/ 3 60000 65536"/>
              <a:gd name="T24" fmla="*/ 223650 w 1527175"/>
              <a:gd name="T25" fmla="*/ 198541 h 1355725"/>
              <a:gd name="T26" fmla="*/ 1303525 w 1527175"/>
              <a:gd name="T27" fmla="*/ 1157184 h 13557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27175" h="1355725">
                <a:moveTo>
                  <a:pt x="0" y="677863"/>
                </a:moveTo>
                <a:lnTo>
                  <a:pt x="0" y="677863"/>
                </a:lnTo>
                <a:cubicBezTo>
                  <a:pt x="0" y="303489"/>
                  <a:pt x="341869" y="0"/>
                  <a:pt x="763587" y="0"/>
                </a:cubicBezTo>
                <a:cubicBezTo>
                  <a:pt x="1272646" y="0"/>
                  <a:pt x="1781704" y="-225954"/>
                  <a:pt x="2290763" y="-677863"/>
                </a:cubicBezTo>
                <a:lnTo>
                  <a:pt x="2290763" y="-677863"/>
                </a:lnTo>
                <a:cubicBezTo>
                  <a:pt x="1781704" y="-225954"/>
                  <a:pt x="1527175" y="225954"/>
                  <a:pt x="1527175" y="677863"/>
                </a:cubicBezTo>
                <a:lnTo>
                  <a:pt x="1527175" y="677863"/>
                </a:lnTo>
                <a:cubicBezTo>
                  <a:pt x="1527175" y="1052236"/>
                  <a:pt x="1185305" y="1355725"/>
                  <a:pt x="763587" y="1355726"/>
                </a:cubicBezTo>
                <a:cubicBezTo>
                  <a:pt x="341868" y="1355726"/>
                  <a:pt x="-1" y="1052236"/>
                  <a:pt x="-1" y="677863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b="1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4869" name="Titolo 1"/>
          <p:cNvSpPr txBox="1">
            <a:spLocks noGrp="1"/>
          </p:cNvSpPr>
          <p:nvPr>
            <p:ph type="title" idx="4294967295"/>
          </p:nvPr>
        </p:nvSpPr>
        <p:spPr>
          <a:xfrm>
            <a:off x="590550" y="-161925"/>
            <a:ext cx="8229600" cy="1143000"/>
          </a:xfrm>
        </p:spPr>
        <p:txBody>
          <a:bodyPr lIns="91440" rIns="91440" bIns="45720"/>
          <a:lstStyle/>
          <a:p>
            <a:r>
              <a:rPr sz="4600" b="1" smtClean="0">
                <a:latin typeface="Calibri" pitchFamily="34" charset="0"/>
                <a:ea typeface="MS PGothic" pitchFamily="34" charset="-128"/>
                <a:cs typeface="Mangal"/>
              </a:rPr>
              <a:t>PAIN GENERATOR</a:t>
            </a:r>
          </a:p>
        </p:txBody>
      </p:sp>
      <p:sp>
        <p:nvSpPr>
          <p:cNvPr id="4" name="Goccia 3"/>
          <p:cNvSpPr>
            <a:spLocks noChangeArrowheads="1"/>
          </p:cNvSpPr>
          <p:nvPr/>
        </p:nvSpPr>
        <p:spPr bwMode="auto">
          <a:xfrm rot="21420449">
            <a:off x="912813" y="4756150"/>
            <a:ext cx="1930400" cy="1533525"/>
          </a:xfrm>
          <a:custGeom>
            <a:avLst/>
            <a:gdLst>
              <a:gd name="T0" fmla="*/ 1527175 w 1527175"/>
              <a:gd name="T1" fmla="*/ 677863 h 1355725"/>
              <a:gd name="T2" fmla="*/ 1303525 w 1527175"/>
              <a:gd name="T3" fmla="*/ 1157184 h 1355725"/>
              <a:gd name="T4" fmla="*/ 763588 w 1527175"/>
              <a:gd name="T5" fmla="*/ 1355725 h 1355725"/>
              <a:gd name="T6" fmla="*/ 223650 w 1527175"/>
              <a:gd name="T7" fmla="*/ 1157184 h 1355725"/>
              <a:gd name="T8" fmla="*/ 0 w 1527175"/>
              <a:gd name="T9" fmla="*/ 677863 h 1355725"/>
              <a:gd name="T10" fmla="*/ 223650 w 1527175"/>
              <a:gd name="T11" fmla="*/ 198541 h 1355725"/>
              <a:gd name="T12" fmla="*/ 763588 w 1527175"/>
              <a:gd name="T13" fmla="*/ 0 h 1355725"/>
              <a:gd name="T14" fmla="*/ 2290763 w 1527175"/>
              <a:gd name="T15" fmla="*/ -677863 h 1355725"/>
              <a:gd name="T16" fmla="*/ 0 60000 65536"/>
              <a:gd name="T17" fmla="*/ 1 60000 65536"/>
              <a:gd name="T18" fmla="*/ 1 60000 65536"/>
              <a:gd name="T19" fmla="*/ 1 60000 65536"/>
              <a:gd name="T20" fmla="*/ 2 60000 65536"/>
              <a:gd name="T21" fmla="*/ 3 60000 65536"/>
              <a:gd name="T22" fmla="*/ 3 60000 65536"/>
              <a:gd name="T23" fmla="*/ 3 60000 65536"/>
              <a:gd name="T24" fmla="*/ 223650 w 1527175"/>
              <a:gd name="T25" fmla="*/ 198541 h 1355725"/>
              <a:gd name="T26" fmla="*/ 1303525 w 1527175"/>
              <a:gd name="T27" fmla="*/ 1157184 h 13557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27175" h="1355725">
                <a:moveTo>
                  <a:pt x="0" y="677863"/>
                </a:moveTo>
                <a:lnTo>
                  <a:pt x="0" y="677863"/>
                </a:lnTo>
                <a:cubicBezTo>
                  <a:pt x="0" y="303489"/>
                  <a:pt x="341869" y="0"/>
                  <a:pt x="763587" y="0"/>
                </a:cubicBezTo>
                <a:cubicBezTo>
                  <a:pt x="1272646" y="0"/>
                  <a:pt x="1781704" y="-225954"/>
                  <a:pt x="2290763" y="-677863"/>
                </a:cubicBezTo>
                <a:lnTo>
                  <a:pt x="2290763" y="-677863"/>
                </a:lnTo>
                <a:cubicBezTo>
                  <a:pt x="1781704" y="-225954"/>
                  <a:pt x="1527175" y="225954"/>
                  <a:pt x="1527175" y="677863"/>
                </a:cubicBezTo>
                <a:lnTo>
                  <a:pt x="1527175" y="677863"/>
                </a:lnTo>
                <a:cubicBezTo>
                  <a:pt x="1527175" y="1052236"/>
                  <a:pt x="1185305" y="1355725"/>
                  <a:pt x="763587" y="1355726"/>
                </a:cubicBezTo>
                <a:cubicBezTo>
                  <a:pt x="341868" y="1355726"/>
                  <a:pt x="-1" y="1052236"/>
                  <a:pt x="-1" y="677863"/>
                </a:cubicBezTo>
                <a:close/>
              </a:path>
            </a:pathLst>
          </a:cu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dk1"/>
                </a:solidFill>
                <a:latin typeface="+mn-lt"/>
                <a:cs typeface="Arial" pitchFamily="34" charset="0"/>
              </a:rPr>
              <a:t>Nocicettore tissutale</a:t>
            </a:r>
          </a:p>
        </p:txBody>
      </p:sp>
      <p:sp>
        <p:nvSpPr>
          <p:cNvPr id="5" name="Goccia 4"/>
          <p:cNvSpPr>
            <a:spLocks noChangeArrowheads="1"/>
          </p:cNvSpPr>
          <p:nvPr/>
        </p:nvSpPr>
        <p:spPr bwMode="auto">
          <a:xfrm flipH="1">
            <a:off x="6284913" y="4652963"/>
            <a:ext cx="1527175" cy="1355725"/>
          </a:xfrm>
          <a:custGeom>
            <a:avLst/>
            <a:gdLst>
              <a:gd name="T0" fmla="*/ 1527175 w 1527175"/>
              <a:gd name="T1" fmla="*/ 677863 h 1355725"/>
              <a:gd name="T2" fmla="*/ 1303525 w 1527175"/>
              <a:gd name="T3" fmla="*/ 1157184 h 1355725"/>
              <a:gd name="T4" fmla="*/ 763588 w 1527175"/>
              <a:gd name="T5" fmla="*/ 1355725 h 1355725"/>
              <a:gd name="T6" fmla="*/ 223650 w 1527175"/>
              <a:gd name="T7" fmla="*/ 1157184 h 1355725"/>
              <a:gd name="T8" fmla="*/ 0 w 1527175"/>
              <a:gd name="T9" fmla="*/ 677863 h 1355725"/>
              <a:gd name="T10" fmla="*/ 223650 w 1527175"/>
              <a:gd name="T11" fmla="*/ 198541 h 1355725"/>
              <a:gd name="T12" fmla="*/ 763588 w 1527175"/>
              <a:gd name="T13" fmla="*/ 0 h 1355725"/>
              <a:gd name="T14" fmla="*/ 2290763 w 1527175"/>
              <a:gd name="T15" fmla="*/ -677863 h 1355725"/>
              <a:gd name="T16" fmla="*/ 0 60000 65536"/>
              <a:gd name="T17" fmla="*/ 1 60000 65536"/>
              <a:gd name="T18" fmla="*/ 1 60000 65536"/>
              <a:gd name="T19" fmla="*/ 1 60000 65536"/>
              <a:gd name="T20" fmla="*/ 2 60000 65536"/>
              <a:gd name="T21" fmla="*/ 3 60000 65536"/>
              <a:gd name="T22" fmla="*/ 3 60000 65536"/>
              <a:gd name="T23" fmla="*/ 3 60000 65536"/>
              <a:gd name="T24" fmla="*/ 223650 w 1527175"/>
              <a:gd name="T25" fmla="*/ 198541 h 1355725"/>
              <a:gd name="T26" fmla="*/ 1303525 w 1527175"/>
              <a:gd name="T27" fmla="*/ 1157184 h 13557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27175" h="1355725">
                <a:moveTo>
                  <a:pt x="0" y="677863"/>
                </a:moveTo>
                <a:lnTo>
                  <a:pt x="0" y="677863"/>
                </a:lnTo>
                <a:cubicBezTo>
                  <a:pt x="0" y="303489"/>
                  <a:pt x="341869" y="0"/>
                  <a:pt x="763587" y="0"/>
                </a:cubicBezTo>
                <a:cubicBezTo>
                  <a:pt x="1272646" y="0"/>
                  <a:pt x="1781704" y="-225954"/>
                  <a:pt x="2290763" y="-677863"/>
                </a:cubicBezTo>
                <a:lnTo>
                  <a:pt x="2290763" y="-677863"/>
                </a:lnTo>
                <a:cubicBezTo>
                  <a:pt x="1781704" y="-225954"/>
                  <a:pt x="1527175" y="225954"/>
                  <a:pt x="1527175" y="677863"/>
                </a:cubicBezTo>
                <a:lnTo>
                  <a:pt x="1527175" y="677863"/>
                </a:lnTo>
                <a:cubicBezTo>
                  <a:pt x="1527175" y="1052236"/>
                  <a:pt x="1185305" y="1355725"/>
                  <a:pt x="763587" y="1355726"/>
                </a:cubicBezTo>
                <a:cubicBezTo>
                  <a:pt x="341868" y="1355726"/>
                  <a:pt x="-1" y="1052236"/>
                  <a:pt x="-1" y="677863"/>
                </a:cubicBezTo>
                <a:close/>
              </a:path>
            </a:pathLst>
          </a:cu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chemeClr val="dk1"/>
                </a:solidFill>
                <a:latin typeface="+mn-lt"/>
                <a:cs typeface="Arial" pitchFamily="34" charset="0"/>
              </a:rPr>
              <a:t>Sito ectopico</a:t>
            </a:r>
          </a:p>
        </p:txBody>
      </p:sp>
      <p:sp>
        <p:nvSpPr>
          <p:cNvPr id="6" name="Goccia 5"/>
          <p:cNvSpPr>
            <a:spLocks noChangeArrowheads="1"/>
          </p:cNvSpPr>
          <p:nvPr/>
        </p:nvSpPr>
        <p:spPr bwMode="auto">
          <a:xfrm rot="19099103">
            <a:off x="4684713" y="2738438"/>
            <a:ext cx="1527175" cy="1355725"/>
          </a:xfrm>
          <a:custGeom>
            <a:avLst/>
            <a:gdLst>
              <a:gd name="T0" fmla="*/ 1527175 w 1527175"/>
              <a:gd name="T1" fmla="*/ 677863 h 1355725"/>
              <a:gd name="T2" fmla="*/ 1303525 w 1527175"/>
              <a:gd name="T3" fmla="*/ 1157184 h 1355725"/>
              <a:gd name="T4" fmla="*/ 763588 w 1527175"/>
              <a:gd name="T5" fmla="*/ 1355725 h 1355725"/>
              <a:gd name="T6" fmla="*/ 223650 w 1527175"/>
              <a:gd name="T7" fmla="*/ 1157184 h 1355725"/>
              <a:gd name="T8" fmla="*/ 0 w 1527175"/>
              <a:gd name="T9" fmla="*/ 677863 h 1355725"/>
              <a:gd name="T10" fmla="*/ 223650 w 1527175"/>
              <a:gd name="T11" fmla="*/ 198541 h 1355725"/>
              <a:gd name="T12" fmla="*/ 763588 w 1527175"/>
              <a:gd name="T13" fmla="*/ 0 h 1355725"/>
              <a:gd name="T14" fmla="*/ 2290763 w 1527175"/>
              <a:gd name="T15" fmla="*/ -677863 h 1355725"/>
              <a:gd name="T16" fmla="*/ 0 60000 65536"/>
              <a:gd name="T17" fmla="*/ 1 60000 65536"/>
              <a:gd name="T18" fmla="*/ 1 60000 65536"/>
              <a:gd name="T19" fmla="*/ 1 60000 65536"/>
              <a:gd name="T20" fmla="*/ 2 60000 65536"/>
              <a:gd name="T21" fmla="*/ 3 60000 65536"/>
              <a:gd name="T22" fmla="*/ 3 60000 65536"/>
              <a:gd name="T23" fmla="*/ 3 60000 65536"/>
              <a:gd name="T24" fmla="*/ 223650 w 1527175"/>
              <a:gd name="T25" fmla="*/ 198541 h 1355725"/>
              <a:gd name="T26" fmla="*/ 1303525 w 1527175"/>
              <a:gd name="T27" fmla="*/ 1157184 h 13557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27175" h="1355725">
                <a:moveTo>
                  <a:pt x="0" y="677863"/>
                </a:moveTo>
                <a:lnTo>
                  <a:pt x="0" y="677863"/>
                </a:lnTo>
                <a:cubicBezTo>
                  <a:pt x="0" y="303489"/>
                  <a:pt x="341869" y="0"/>
                  <a:pt x="763587" y="0"/>
                </a:cubicBezTo>
                <a:cubicBezTo>
                  <a:pt x="1272646" y="0"/>
                  <a:pt x="1781704" y="-225954"/>
                  <a:pt x="2290763" y="-677863"/>
                </a:cubicBezTo>
                <a:lnTo>
                  <a:pt x="2290763" y="-677863"/>
                </a:lnTo>
                <a:cubicBezTo>
                  <a:pt x="1781704" y="-225954"/>
                  <a:pt x="1527175" y="225954"/>
                  <a:pt x="1527175" y="677863"/>
                </a:cubicBezTo>
                <a:lnTo>
                  <a:pt x="1527175" y="677863"/>
                </a:lnTo>
                <a:cubicBezTo>
                  <a:pt x="1527175" y="1052236"/>
                  <a:pt x="1185305" y="1355725"/>
                  <a:pt x="763587" y="1355726"/>
                </a:cubicBezTo>
                <a:cubicBezTo>
                  <a:pt x="341868" y="1355726"/>
                  <a:pt x="-1" y="1052236"/>
                  <a:pt x="-1" y="677863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latin typeface="+mn-lt"/>
                <a:cs typeface="Arial" pitchFamily="34" charset="0"/>
              </a:rPr>
              <a:t>Sinapsi spinale</a:t>
            </a:r>
          </a:p>
        </p:txBody>
      </p:sp>
      <p:sp>
        <p:nvSpPr>
          <p:cNvPr id="65543" name="CasellaDiTesto 7"/>
          <p:cNvSpPr txBox="1">
            <a:spLocks noChangeArrowheads="1"/>
          </p:cNvSpPr>
          <p:nvPr/>
        </p:nvSpPr>
        <p:spPr bwMode="auto">
          <a:xfrm>
            <a:off x="292100" y="6165850"/>
            <a:ext cx="2551113" cy="6461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n-lt"/>
                <a:cs typeface="Arial" pitchFamily="34" charset="0"/>
              </a:rPr>
              <a:t>GENERA gli impulsi</a:t>
            </a:r>
            <a:br>
              <a:rPr lang="it-IT" b="1" dirty="0">
                <a:latin typeface="+mn-lt"/>
                <a:cs typeface="Arial" pitchFamily="34" charset="0"/>
              </a:rPr>
            </a:br>
            <a:r>
              <a:rPr lang="it-IT" b="1" dirty="0">
                <a:latin typeface="+mn-lt"/>
                <a:cs typeface="Arial" pitchFamily="34" charset="0"/>
              </a:rPr>
              <a:t>del dolore nocicettivo</a:t>
            </a:r>
          </a:p>
        </p:txBody>
      </p:sp>
      <p:sp>
        <p:nvSpPr>
          <p:cNvPr id="65544" name="CasellaDiTesto 8"/>
          <p:cNvSpPr txBox="1">
            <a:spLocks noChangeArrowheads="1"/>
          </p:cNvSpPr>
          <p:nvPr/>
        </p:nvSpPr>
        <p:spPr bwMode="auto">
          <a:xfrm>
            <a:off x="4908550" y="6165850"/>
            <a:ext cx="3551238" cy="647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n-lt"/>
                <a:cs typeface="Arial" pitchFamily="34" charset="0"/>
              </a:rPr>
              <a:t>GENERA gli impulsi del dolore neuropatico periferico</a:t>
            </a:r>
          </a:p>
        </p:txBody>
      </p:sp>
      <p:sp>
        <p:nvSpPr>
          <p:cNvPr id="65545" name="Segnaposto numero diapositiva 8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60ABA46-8FF2-47AE-B67B-7DF4252E4A0A}" type="slidenum">
              <a:rPr lang="it-IT" sz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lang="it-IT" sz="1200">
              <a:solidFill>
                <a:schemeClr val="tx1">
                  <a:tint val="75000"/>
                </a:schemeClr>
              </a:solidFill>
              <a:latin typeface="+mn-lt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3" name="Connettore 12"/>
          <p:cNvSpPr/>
          <p:nvPr/>
        </p:nvSpPr>
        <p:spPr>
          <a:xfrm>
            <a:off x="4068763" y="908050"/>
            <a:ext cx="719137" cy="72072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4139952" y="859359"/>
            <a:ext cx="57606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Arial" pitchFamily="34" charset="0"/>
              </a:rPr>
              <a:t>A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652120" y="836712"/>
            <a:ext cx="57606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Arial" pitchFamily="34" charset="0"/>
              </a:rPr>
              <a:t>B</a:t>
            </a:r>
          </a:p>
        </p:txBody>
      </p:sp>
      <p:sp>
        <p:nvSpPr>
          <p:cNvPr id="19" name="Connettore 18"/>
          <p:cNvSpPr/>
          <p:nvPr/>
        </p:nvSpPr>
        <p:spPr>
          <a:xfrm>
            <a:off x="4716463" y="5157788"/>
            <a:ext cx="647700" cy="719137"/>
          </a:xfrm>
          <a:prstGeom prst="flowChartConnec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1" name="Connettore 20"/>
          <p:cNvSpPr/>
          <p:nvPr/>
        </p:nvSpPr>
        <p:spPr>
          <a:xfrm>
            <a:off x="2987675" y="2997200"/>
            <a:ext cx="647700" cy="7191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4788024" y="5107831"/>
            <a:ext cx="57606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Arial" pitchFamily="34" charset="0"/>
              </a:rPr>
              <a:t>2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3059832" y="2924944"/>
            <a:ext cx="57606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Arial" pitchFamily="34" charset="0"/>
              </a:rPr>
              <a:t>3</a:t>
            </a:r>
          </a:p>
        </p:txBody>
      </p:sp>
      <p:sp>
        <p:nvSpPr>
          <p:cNvPr id="25" name="CasellaDiTesto 6"/>
          <p:cNvSpPr txBox="1">
            <a:spLocks noChangeArrowheads="1"/>
          </p:cNvSpPr>
          <p:nvPr/>
        </p:nvSpPr>
        <p:spPr bwMode="auto">
          <a:xfrm>
            <a:off x="107950" y="765175"/>
            <a:ext cx="2879874" cy="276998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9000"/>
              <a:defRPr/>
            </a:pPr>
            <a:r>
              <a:rPr lang="it-I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Arial" pitchFamily="34" charset="0"/>
              </a:rPr>
              <a:t>A</a:t>
            </a:r>
            <a:r>
              <a:rPr lang="it-I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Arial" pitchFamily="34" charset="0"/>
              </a:rPr>
              <a:t> . </a:t>
            </a:r>
            <a:r>
              <a:rPr lang="it-IT" sz="24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it-IT" b="1" dirty="0">
                <a:latin typeface="+mn-lt"/>
                <a:cs typeface="Arial" pitchFamily="34" charset="0"/>
              </a:rPr>
              <a:t>MODULA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n-lt"/>
                <a:cs typeface="Arial" pitchFamily="34" charset="0"/>
              </a:rPr>
              <a:t> gli impulsi afferenti nocicettivi</a:t>
            </a:r>
            <a:br>
              <a:rPr lang="it-IT" b="1" dirty="0">
                <a:latin typeface="+mn-lt"/>
                <a:cs typeface="Arial" pitchFamily="34" charset="0"/>
              </a:rPr>
            </a:br>
            <a:endParaRPr lang="it-IT" b="1" dirty="0">
              <a:latin typeface="+mn-lt"/>
              <a:cs typeface="Arial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Arial" pitchFamily="34" charset="0"/>
              </a:rPr>
              <a:t>B .</a:t>
            </a:r>
            <a:r>
              <a:rPr lang="it-IT" sz="16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it-IT" b="1" dirty="0">
                <a:latin typeface="+mn-lt"/>
                <a:cs typeface="Arial" pitchFamily="34" charset="0"/>
              </a:rPr>
              <a:t>AMPLIFICA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n-lt"/>
                <a:cs typeface="Arial" pitchFamily="34" charset="0"/>
              </a:rPr>
              <a:t> gli impulsi </a:t>
            </a:r>
            <a:r>
              <a:rPr lang="it-IT" b="1" dirty="0" err="1">
                <a:latin typeface="+mn-lt"/>
                <a:cs typeface="Arial" pitchFamily="34" charset="0"/>
              </a:rPr>
              <a:t>A-delta</a:t>
            </a:r>
            <a:r>
              <a:rPr lang="it-IT" b="1" dirty="0">
                <a:latin typeface="+mn-lt"/>
                <a:cs typeface="Arial" pitchFamily="34" charset="0"/>
              </a:rPr>
              <a:t> e C</a:t>
            </a:r>
            <a:br>
              <a:rPr lang="it-IT" b="1" dirty="0">
                <a:latin typeface="+mn-lt"/>
                <a:cs typeface="Arial" pitchFamily="34" charset="0"/>
              </a:rPr>
            </a:br>
            <a:r>
              <a:rPr lang="it-IT" b="1" dirty="0">
                <a:latin typeface="+mn-lt"/>
                <a:cs typeface="Arial" pitchFamily="34" charset="0"/>
              </a:rPr>
              <a:t>   (sensibilizzazione spinale)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1" dirty="0" err="1">
                <a:latin typeface="+mn-lt"/>
                <a:cs typeface="Arial" pitchFamily="34" charset="0"/>
              </a:rPr>
              <a:t>c.d.componente</a:t>
            </a:r>
            <a:r>
              <a:rPr lang="it-IT" b="1" i="1" dirty="0">
                <a:latin typeface="+mn-lt"/>
                <a:cs typeface="Arial" pitchFamily="34" charset="0"/>
              </a:rPr>
              <a:t> neuropatica</a:t>
            </a:r>
          </a:p>
        </p:txBody>
      </p:sp>
      <p:sp>
        <p:nvSpPr>
          <p:cNvPr id="26" name="Freccia in giù 25"/>
          <p:cNvSpPr/>
          <p:nvPr/>
        </p:nvSpPr>
        <p:spPr>
          <a:xfrm>
            <a:off x="3995738" y="1916113"/>
            <a:ext cx="215900" cy="64928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8" name="Freccia in su 27"/>
          <p:cNvSpPr/>
          <p:nvPr/>
        </p:nvSpPr>
        <p:spPr>
          <a:xfrm>
            <a:off x="6156325" y="1844675"/>
            <a:ext cx="215900" cy="6477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9" name="Croce 28"/>
          <p:cNvSpPr/>
          <p:nvPr/>
        </p:nvSpPr>
        <p:spPr>
          <a:xfrm>
            <a:off x="6588125" y="1989138"/>
            <a:ext cx="360363" cy="360362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0" name="Meno 29"/>
          <p:cNvSpPr/>
          <p:nvPr/>
        </p:nvSpPr>
        <p:spPr>
          <a:xfrm>
            <a:off x="3563938" y="1989138"/>
            <a:ext cx="360362" cy="360362"/>
          </a:xfrm>
          <a:prstGeom prst="mathMin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Rettangolo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1841500"/>
            <a:ext cx="860107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>
            <a:spLocks noChangeArrowheads="1"/>
          </p:cNvSpPr>
          <p:nvPr/>
        </p:nvSpPr>
        <p:spPr bwMode="auto">
          <a:xfrm>
            <a:off x="6837363" y="2181225"/>
            <a:ext cx="2178050" cy="39925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Calibri" pitchFamily="34" charset="0"/>
              </a:rPr>
              <a:t>N°3  pennarelli ad acqua di colore diverso (tipo Velleda)</a:t>
            </a:r>
          </a:p>
          <a:p>
            <a:pPr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Calibri" pitchFamily="34" charset="0"/>
              </a:rPr>
              <a:t>Garze quadrate non sterili o pennello da trucco morbido (martora)</a:t>
            </a:r>
          </a:p>
          <a:p>
            <a:pPr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Calibri" pitchFamily="34" charset="0"/>
              </a:rPr>
              <a:t>Graffetta portadocumenti leggermente aperta o spillo da balia</a:t>
            </a:r>
          </a:p>
          <a:p>
            <a:pPr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Calibri" pitchFamily="34" charset="0"/>
              </a:rPr>
              <a:t>Provetta con acqua calda  40°</a:t>
            </a:r>
          </a:p>
          <a:p>
            <a:pPr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Calibri" pitchFamily="34" charset="0"/>
              </a:rPr>
              <a:t>Diapason</a:t>
            </a:r>
          </a:p>
          <a:p>
            <a:pPr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73058" name="Segnaposto contenuto 5" descr="DSC_896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588" y="2209800"/>
            <a:ext cx="5895975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5163" y="274638"/>
            <a:ext cx="646112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0" name="Rettangolo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2700" y="328613"/>
            <a:ext cx="763270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-828675" y="404813"/>
            <a:ext cx="8686800" cy="838200"/>
          </a:xfrm>
        </p:spPr>
        <p:txBody>
          <a:bodyPr lIns="91440" tIns="45720" rIns="91440" bIns="45720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000" b="1" smtClean="0">
                <a:solidFill>
                  <a:srgbClr val="1C4271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</a:rPr>
              <a:t>La diagnostica</a:t>
            </a:r>
            <a:br>
              <a:rPr lang="en-US" sz="4000" b="1" smtClean="0">
                <a:solidFill>
                  <a:srgbClr val="1C4271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</a:rPr>
            </a:br>
            <a:r>
              <a:rPr lang="en-US" sz="4000" b="1" smtClean="0">
                <a:solidFill>
                  <a:srgbClr val="1C4271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</a:rPr>
              <a:t> clinica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827088" y="2060575"/>
            <a:ext cx="7921625" cy="4572000"/>
          </a:xfrm>
        </p:spPr>
        <p:txBody>
          <a:bodyPr lIns="91440" tIns="45720" rIns="91440" bIns="45720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it-IT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it-IT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ts val="598"/>
              </a:spcBef>
              <a:buFont typeface="Arial" pitchFamily="34"/>
              <a:buNone/>
              <a:defRPr/>
            </a:pPr>
            <a:r>
              <a:rPr lang="en-US" sz="2400" b="1" smtClean="0"/>
              <a:t>Alcuni semplici test sono utili per una valutazione di primo livello:</a:t>
            </a:r>
          </a:p>
          <a:p>
            <a:pPr eaLnBrk="1" fontAlgn="auto" hangingPunct="1">
              <a:lnSpc>
                <a:spcPct val="90000"/>
              </a:lnSpc>
              <a:spcBef>
                <a:spcPts val="499"/>
              </a:spcBef>
              <a:buFont typeface="Arial" pitchFamily="34"/>
              <a:buNone/>
              <a:defRPr/>
            </a:pPr>
            <a:endParaRPr lang="en-US" sz="2000" smtClean="0"/>
          </a:p>
          <a:p>
            <a:pPr marL="0" indent="0" eaLnBrk="1" fontAlgn="auto" hangingPunct="1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Wingdings" pitchFamily="2"/>
              <a:buChar char=""/>
              <a:defRPr/>
            </a:pPr>
            <a:r>
              <a:rPr lang="en-US" sz="2800" smtClean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en-US" sz="2000" smtClean="0">
                <a:solidFill>
                  <a:srgbClr val="002060"/>
                </a:solidFill>
              </a:rPr>
              <a:t>Per la</a:t>
            </a:r>
            <a:r>
              <a:rPr lang="en-US" sz="2400" smtClean="0">
                <a:solidFill>
                  <a:srgbClr val="002060"/>
                </a:solidFill>
              </a:rPr>
              <a:t> </a:t>
            </a:r>
            <a:r>
              <a:rPr lang="en-US" sz="2400" b="1" smtClean="0">
                <a:solidFill>
                  <a:srgbClr val="002060"/>
                </a:solidFill>
              </a:rPr>
              <a:t>sensibilità termica </a:t>
            </a:r>
            <a:r>
              <a:rPr lang="en-US" sz="2000" smtClean="0">
                <a:solidFill>
                  <a:srgbClr val="002060"/>
                </a:solidFill>
              </a:rPr>
              <a:t>si usano provette a diversa temperatura : la ridotta  percezione del caldo e del freddo rivela rispettivamente un danno a carico delle fibre C e delle fibre A-delta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224"/>
              </a:spcBef>
              <a:buFont typeface="Arial" pitchFamily="34"/>
              <a:buNone/>
              <a:defRPr/>
            </a:pPr>
            <a:endParaRPr lang="en-US" sz="900" smtClean="0">
              <a:solidFill>
                <a:srgbClr val="00206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ts val="499"/>
              </a:spcBef>
              <a:buClr>
                <a:srgbClr val="002060"/>
              </a:buClr>
              <a:buFont typeface="Wingdings" pitchFamily="2"/>
              <a:buChar char=""/>
              <a:defRPr/>
            </a:pPr>
            <a:r>
              <a:rPr lang="en-US" sz="2400" smtClean="0">
                <a:solidFill>
                  <a:srgbClr val="002060"/>
                </a:solidFill>
              </a:rPr>
              <a:t> </a:t>
            </a:r>
            <a:r>
              <a:rPr lang="en-US" sz="2000" smtClean="0">
                <a:solidFill>
                  <a:srgbClr val="002060"/>
                </a:solidFill>
              </a:rPr>
              <a:t>Per testare la</a:t>
            </a:r>
            <a:r>
              <a:rPr lang="en-US" sz="2400" smtClean="0">
                <a:solidFill>
                  <a:srgbClr val="002060"/>
                </a:solidFill>
              </a:rPr>
              <a:t> </a:t>
            </a:r>
            <a:r>
              <a:rPr lang="en-US" sz="2400" b="1" smtClean="0">
                <a:solidFill>
                  <a:srgbClr val="002060"/>
                </a:solidFill>
              </a:rPr>
              <a:t>sensibilità dolorifica</a:t>
            </a:r>
            <a:r>
              <a:rPr lang="en-US" sz="2400" smtClean="0">
                <a:solidFill>
                  <a:srgbClr val="002060"/>
                </a:solidFill>
              </a:rPr>
              <a:t> </a:t>
            </a:r>
            <a:r>
              <a:rPr lang="en-US" sz="2000" smtClean="0">
                <a:solidFill>
                  <a:srgbClr val="002060"/>
                </a:solidFill>
              </a:rPr>
              <a:t>e rilevare eventuali aree di ipo o iperalgesia, si usa una spilla da balia con punta smussa (meglio graffetta portadocumenti) (fibre A-delta)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499"/>
              </a:spcBef>
              <a:buClr>
                <a:srgbClr val="002060"/>
              </a:buClr>
              <a:buFont typeface="Wingdings" pitchFamily="2"/>
              <a:buChar char=""/>
              <a:defRPr/>
            </a:pPr>
            <a:r>
              <a:rPr lang="en-US" sz="2000" smtClean="0">
                <a:solidFill>
                  <a:srgbClr val="002060"/>
                </a:solidFill>
              </a:rPr>
              <a:t>La</a:t>
            </a:r>
            <a:r>
              <a:rPr lang="en-US" sz="2400" smtClean="0">
                <a:solidFill>
                  <a:srgbClr val="002060"/>
                </a:solidFill>
              </a:rPr>
              <a:t> </a:t>
            </a:r>
            <a:r>
              <a:rPr lang="en-US" sz="2400" b="1" smtClean="0">
                <a:solidFill>
                  <a:srgbClr val="002060"/>
                </a:solidFill>
              </a:rPr>
              <a:t>sensibilità tattile</a:t>
            </a:r>
            <a:r>
              <a:rPr lang="en-US" sz="2400" smtClean="0">
                <a:solidFill>
                  <a:srgbClr val="002060"/>
                </a:solidFill>
              </a:rPr>
              <a:t> </a:t>
            </a:r>
            <a:r>
              <a:rPr lang="en-US" sz="2000" smtClean="0">
                <a:solidFill>
                  <a:srgbClr val="002060"/>
                </a:solidFill>
              </a:rPr>
              <a:t>può essere valutata con un batuffolo di cotone o pennello a setole morbide sulla cute (fibre A-beta)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499"/>
              </a:spcBef>
              <a:buFont typeface="Arial" pitchFamily="34"/>
              <a:buNone/>
              <a:defRPr/>
            </a:pPr>
            <a:endParaRPr lang="en-US" sz="2000" smtClean="0">
              <a:solidFill>
                <a:srgbClr val="002060"/>
              </a:solidFill>
            </a:endParaRPr>
          </a:p>
        </p:txBody>
      </p:sp>
      <p:pic>
        <p:nvPicPr>
          <p:cNvPr id="175107" name="Segnaposto contenuto 3" descr="DSC_8966.JPG"/>
          <p:cNvPicPr>
            <a:picLocks noChangeAspect="1"/>
          </p:cNvPicPr>
          <p:nvPr/>
        </p:nvPicPr>
        <p:blipFill>
          <a:blip r:embed="rId3"/>
          <a:srcRect l="-5182" r="-5182"/>
          <a:stretch>
            <a:fillRect/>
          </a:stretch>
        </p:blipFill>
        <p:spPr bwMode="auto">
          <a:xfrm>
            <a:off x="6443663" y="139700"/>
            <a:ext cx="2592387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olo 1"/>
          <p:cNvSpPr txBox="1">
            <a:spLocks noGrp="1"/>
          </p:cNvSpPr>
          <p:nvPr>
            <p:ph type="title" idx="4294967295"/>
          </p:nvPr>
        </p:nvSpPr>
        <p:spPr>
          <a:xfrm>
            <a:off x="468313" y="-26988"/>
            <a:ext cx="8229600" cy="1143001"/>
          </a:xfrm>
        </p:spPr>
        <p:txBody>
          <a:bodyPr lIns="91440" tIns="45720" rIns="91440" bIns="45720"/>
          <a:lstStyle/>
          <a:p>
            <a:pPr eaLnBrk="1" hangingPunct="1"/>
            <a:r>
              <a:rPr b="1" smtClean="0">
                <a:latin typeface="Calibri" pitchFamily="34" charset="0"/>
                <a:ea typeface="Microsoft YaHei" pitchFamily="34" charset="-122"/>
                <a:cs typeface="Mangal"/>
              </a:rPr>
              <a:t>I RECETTORI CUTANEI E LE FIBRE</a:t>
            </a:r>
          </a:p>
        </p:txBody>
      </p:sp>
      <p:pic>
        <p:nvPicPr>
          <p:cNvPr id="17715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011238"/>
            <a:ext cx="4954587" cy="3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5" name="Freccia su 3"/>
          <p:cNvSpPr>
            <a:spLocks/>
          </p:cNvSpPr>
          <p:nvPr/>
        </p:nvSpPr>
        <p:spPr bwMode="auto">
          <a:xfrm rot="5400000">
            <a:off x="2273300" y="4205288"/>
            <a:ext cx="190500" cy="4445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5400 w 21600"/>
              <a:gd name="T13" fmla="*/ 2314 h 21600"/>
              <a:gd name="T14" fmla="*/ 162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21600"/>
                </a:moveTo>
                <a:lnTo>
                  <a:pt x="5400" y="4629"/>
                </a:lnTo>
                <a:lnTo>
                  <a:pt x="0" y="4629"/>
                </a:lnTo>
                <a:lnTo>
                  <a:pt x="10800" y="0"/>
                </a:lnTo>
                <a:lnTo>
                  <a:pt x="21600" y="4629"/>
                </a:lnTo>
                <a:lnTo>
                  <a:pt x="16200" y="4629"/>
                </a:lnTo>
                <a:lnTo>
                  <a:pt x="16200" y="21600"/>
                </a:lnTo>
                <a:close/>
              </a:path>
            </a:pathLst>
          </a:custGeom>
          <a:solidFill>
            <a:srgbClr val="C0504D"/>
          </a:solidFill>
          <a:ln w="25560">
            <a:solidFill>
              <a:srgbClr val="8C3836"/>
            </a:solidFill>
            <a:prstDash val="solid"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it-IT"/>
          </a:p>
        </p:txBody>
      </p:sp>
      <p:sp>
        <p:nvSpPr>
          <p:cNvPr id="5" name="CasellaDiTesto 4"/>
          <p:cNvSpPr>
            <a:spLocks noChangeArrowheads="1"/>
          </p:cNvSpPr>
          <p:nvPr/>
        </p:nvSpPr>
        <p:spPr bwMode="auto">
          <a:xfrm>
            <a:off x="179388" y="4221163"/>
            <a:ext cx="1490662" cy="6429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Stimolo caldo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0000"/>
                </a:solidFill>
                <a:latin typeface="Calibri" pitchFamily="34" charset="0"/>
              </a:rPr>
              <a:t>Dolore</a:t>
            </a:r>
            <a:r>
              <a:rPr lang="it-IT">
                <a:solidFill>
                  <a:srgbClr val="000000"/>
                </a:solidFill>
                <a:latin typeface="Calibri" pitchFamily="34" charset="0"/>
              </a:rPr>
              <a:t> lento</a:t>
            </a:r>
          </a:p>
        </p:txBody>
      </p:sp>
      <p:sp>
        <p:nvSpPr>
          <p:cNvPr id="177157" name="Freccia su 5"/>
          <p:cNvSpPr>
            <a:spLocks/>
          </p:cNvSpPr>
          <p:nvPr/>
        </p:nvSpPr>
        <p:spPr bwMode="auto">
          <a:xfrm>
            <a:off x="3390900" y="4616450"/>
            <a:ext cx="190500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5400 w 21600"/>
              <a:gd name="T13" fmla="*/ 2383 h 21600"/>
              <a:gd name="T14" fmla="*/ 162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21600"/>
                </a:moveTo>
                <a:lnTo>
                  <a:pt x="5400" y="4765"/>
                </a:lnTo>
                <a:lnTo>
                  <a:pt x="0" y="4765"/>
                </a:lnTo>
                <a:lnTo>
                  <a:pt x="10800" y="0"/>
                </a:lnTo>
                <a:lnTo>
                  <a:pt x="21600" y="4765"/>
                </a:lnTo>
                <a:lnTo>
                  <a:pt x="16200" y="4765"/>
                </a:lnTo>
                <a:lnTo>
                  <a:pt x="16200" y="21600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385D8A"/>
            </a:solidFill>
            <a:prstDash val="solid"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it-IT"/>
          </a:p>
        </p:txBody>
      </p:sp>
      <p:sp>
        <p:nvSpPr>
          <p:cNvPr id="7" name="CasellaDiTesto 6"/>
          <p:cNvSpPr>
            <a:spLocks noChangeArrowheads="1"/>
          </p:cNvSpPr>
          <p:nvPr/>
        </p:nvSpPr>
        <p:spPr bwMode="auto">
          <a:xfrm>
            <a:off x="2590800" y="5105400"/>
            <a:ext cx="1751013" cy="6429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Stimolo puntorio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0000"/>
                </a:solidFill>
                <a:latin typeface="Calibri" pitchFamily="34" charset="0"/>
              </a:rPr>
              <a:t>Dolore</a:t>
            </a:r>
            <a:r>
              <a:rPr lang="it-IT">
                <a:solidFill>
                  <a:srgbClr val="000000"/>
                </a:solidFill>
                <a:latin typeface="Calibri" pitchFamily="34" charset="0"/>
              </a:rPr>
              <a:t> rapido</a:t>
            </a:r>
          </a:p>
        </p:txBody>
      </p:sp>
      <p:sp>
        <p:nvSpPr>
          <p:cNvPr id="177159" name="Freccia su 7"/>
          <p:cNvSpPr>
            <a:spLocks/>
          </p:cNvSpPr>
          <p:nvPr/>
        </p:nvSpPr>
        <p:spPr bwMode="auto">
          <a:xfrm>
            <a:off x="4827588" y="4724400"/>
            <a:ext cx="190500" cy="4445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5400 w 21600"/>
              <a:gd name="T13" fmla="*/ 2314 h 21600"/>
              <a:gd name="T14" fmla="*/ 162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21600"/>
                </a:moveTo>
                <a:lnTo>
                  <a:pt x="5400" y="4629"/>
                </a:lnTo>
                <a:lnTo>
                  <a:pt x="0" y="4629"/>
                </a:lnTo>
                <a:lnTo>
                  <a:pt x="10800" y="0"/>
                </a:lnTo>
                <a:lnTo>
                  <a:pt x="21600" y="4629"/>
                </a:lnTo>
                <a:lnTo>
                  <a:pt x="16200" y="4629"/>
                </a:lnTo>
                <a:lnTo>
                  <a:pt x="16200" y="21600"/>
                </a:lnTo>
                <a:close/>
              </a:path>
            </a:pathLst>
          </a:custGeom>
          <a:solidFill>
            <a:srgbClr val="9BBB59"/>
          </a:solidFill>
          <a:ln w="25560">
            <a:solidFill>
              <a:srgbClr val="71893F"/>
            </a:solidFill>
            <a:prstDash val="solid"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it-IT"/>
          </a:p>
        </p:txBody>
      </p:sp>
      <p:sp>
        <p:nvSpPr>
          <p:cNvPr id="9" name="CasellaDiTesto 8"/>
          <p:cNvSpPr>
            <a:spLocks noChangeArrowheads="1"/>
          </p:cNvSpPr>
          <p:nvPr/>
        </p:nvSpPr>
        <p:spPr bwMode="auto">
          <a:xfrm>
            <a:off x="5003800" y="4921250"/>
            <a:ext cx="2644775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Toccamento (e vibrazione)</a:t>
            </a:r>
          </a:p>
        </p:txBody>
      </p:sp>
      <p:pic>
        <p:nvPicPr>
          <p:cNvPr id="177161" name="Immagin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0" y="5764213"/>
            <a:ext cx="1420813" cy="1042987"/>
          </a:xfrm>
          <a:prstGeom prst="rect">
            <a:avLst/>
          </a:prstGeom>
          <a:solidFill>
            <a:srgbClr val="C0504D"/>
          </a:solidFill>
          <a:ln w="9360">
            <a:solidFill>
              <a:srgbClr val="10253F"/>
            </a:solidFill>
            <a:miter lim="800000"/>
            <a:headEnd/>
            <a:tailEnd/>
          </a:ln>
        </p:spPr>
      </p:pic>
      <p:pic>
        <p:nvPicPr>
          <p:cNvPr id="177162" name="Immagin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4941888"/>
            <a:ext cx="982662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3" name="Immagin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2363" y="5300663"/>
            <a:ext cx="16129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egnaposto testo 12"/>
          <p:cNvSpPr txBox="1">
            <a:spLocks noGrp="1"/>
          </p:cNvSpPr>
          <p:nvPr>
            <p:ph type="body" idx="4294967295"/>
          </p:nvPr>
        </p:nvSpPr>
        <p:spPr>
          <a:xfrm>
            <a:off x="0" y="-26988"/>
            <a:ext cx="9144000" cy="920751"/>
          </a:xfr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5400000"/>
          </a:gradFill>
          <a:ln w="9360">
            <a:solidFill>
              <a:srgbClr val="4A7EBB"/>
            </a:solidFill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1440" tIns="45720" rIns="91440" bIns="45720">
            <a:spAutoFit/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it-IT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it-IT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9pPr>
          </a:lstStyle>
          <a:p>
            <a:pPr algn="ctr" eaLnBrk="1" fontAlgn="auto" hangingPunct="1">
              <a:spcBef>
                <a:spcPts val="598"/>
              </a:spcBef>
              <a:buFont typeface="Arial" pitchFamily="34"/>
              <a:buNone/>
              <a:defRPr/>
            </a:pPr>
            <a:r>
              <a:rPr sz="2400" b="1" smtClean="0">
                <a:cs typeface="Arial" pitchFamily="34"/>
              </a:rPr>
              <a:t>ESAME DELL’INNERVAZIONE SOMATO-SENSORIALE</a:t>
            </a:r>
          </a:p>
          <a:p>
            <a:pPr algn="ctr" eaLnBrk="1" fontAlgn="auto" hangingPunct="1">
              <a:spcBef>
                <a:spcPts val="598"/>
              </a:spcBef>
              <a:buFont typeface="Arial" pitchFamily="34"/>
              <a:buNone/>
              <a:defRPr/>
            </a:pPr>
            <a:r>
              <a:rPr sz="2400" b="1" smtClean="0">
                <a:cs typeface="Arial" pitchFamily="34"/>
              </a:rPr>
              <a:t>MEDIANTE STIMOLAZIONE TATTILE, TERMICA E PUNTORIA</a:t>
            </a:r>
          </a:p>
        </p:txBody>
      </p:sp>
      <p:pic>
        <p:nvPicPr>
          <p:cNvPr id="177165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5163" y="6065838"/>
            <a:ext cx="646112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ttangolo 7"/>
          <p:cNvSpPr>
            <a:spLocks/>
          </p:cNvSpPr>
          <p:nvPr/>
        </p:nvSpPr>
        <p:spPr bwMode="auto">
          <a:xfrm>
            <a:off x="0" y="0"/>
            <a:ext cx="9144000" cy="58769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560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it-IT"/>
          </a:p>
        </p:txBody>
      </p:sp>
      <p:pic>
        <p:nvPicPr>
          <p:cNvPr id="17920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3875" y="5962650"/>
            <a:ext cx="714375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3" name="Segnaposto contenuto 2"/>
          <p:cNvSpPr>
            <a:spLocks noChangeArrowheads="1"/>
          </p:cNvSpPr>
          <p:nvPr/>
        </p:nvSpPr>
        <p:spPr bwMode="auto">
          <a:xfrm>
            <a:off x="457200" y="1052513"/>
            <a:ext cx="8229600" cy="46418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Clr>
                <a:srgbClr val="0070C0"/>
              </a:buClr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953735"/>
                </a:solidFill>
                <a:latin typeface="Calibri" pitchFamily="34" charset="0"/>
              </a:rPr>
              <a:t>Dove è il dolore?</a:t>
            </a:r>
          </a:p>
          <a:p>
            <a:pPr>
              <a:spcBef>
                <a:spcPts val="600"/>
              </a:spcBef>
              <a:buClr>
                <a:srgbClr val="0070C0"/>
              </a:buClr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953735"/>
                </a:solidFill>
                <a:latin typeface="Calibri" pitchFamily="34" charset="0"/>
              </a:rPr>
              <a:t>Sono presenti elementi particolari a livello dell’area del dolore?</a:t>
            </a:r>
          </a:p>
          <a:p>
            <a:pPr>
              <a:spcBef>
                <a:spcPts val="600"/>
              </a:spcBef>
              <a:buClr>
                <a:srgbClr val="0070C0"/>
              </a:buClr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953735"/>
                </a:solidFill>
                <a:latin typeface="Calibri" pitchFamily="34" charset="0"/>
              </a:rPr>
              <a:t>Si evidenziano segni indicativi di deficit del sistema somato-sensoriale?</a:t>
            </a:r>
          </a:p>
          <a:p>
            <a:pPr>
              <a:spcBef>
                <a:spcPts val="600"/>
              </a:spcBef>
              <a:buClr>
                <a:srgbClr val="0070C0"/>
              </a:buClr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953735"/>
                </a:solidFill>
                <a:latin typeface="Calibri" pitchFamily="34" charset="0"/>
              </a:rPr>
              <a:t>Si evidenziano segni di ipersensibilità recettoriale profonda? (</a:t>
            </a:r>
            <a:r>
              <a:rPr lang="it-IT" sz="2400" b="1" i="1">
                <a:solidFill>
                  <a:srgbClr val="953735"/>
                </a:solidFill>
                <a:latin typeface="Calibri" pitchFamily="34" charset="0"/>
              </a:rPr>
              <a:t>Allodinia Primaria</a:t>
            </a:r>
            <a:r>
              <a:rPr lang="it-IT" sz="2400" b="1">
                <a:solidFill>
                  <a:srgbClr val="953735"/>
                </a:solidFill>
                <a:latin typeface="Calibri" pitchFamily="34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0070C0"/>
              </a:buClr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953735"/>
                </a:solidFill>
                <a:latin typeface="Calibri" pitchFamily="34" charset="0"/>
              </a:rPr>
              <a:t>Si evidenziano segni di ipersensibilità spinale?        (</a:t>
            </a:r>
            <a:r>
              <a:rPr lang="it-IT" sz="2400" b="1" i="1">
                <a:solidFill>
                  <a:srgbClr val="953735"/>
                </a:solidFill>
                <a:latin typeface="Calibri" pitchFamily="34" charset="0"/>
              </a:rPr>
              <a:t>Allodinia Secondaria</a:t>
            </a:r>
            <a:r>
              <a:rPr lang="it-IT" sz="2400" b="1">
                <a:solidFill>
                  <a:srgbClr val="953735"/>
                </a:solidFill>
                <a:latin typeface="Calibri" pitchFamily="34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0070C0"/>
              </a:buClr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953735"/>
                </a:solidFill>
                <a:latin typeface="Calibri" pitchFamily="34" charset="0"/>
              </a:rPr>
              <a:t>Si evidenziano ‘incongruenze’ che richiedono l’invio in consulenza specialistica?</a:t>
            </a:r>
          </a:p>
        </p:txBody>
      </p:sp>
      <p:sp>
        <p:nvSpPr>
          <p:cNvPr id="179204" name="CasellaDiTesto 1"/>
          <p:cNvSpPr>
            <a:spLocks noChangeArrowheads="1"/>
          </p:cNvSpPr>
          <p:nvPr/>
        </p:nvSpPr>
        <p:spPr bwMode="auto">
          <a:xfrm>
            <a:off x="0" y="188913"/>
            <a:ext cx="9144000" cy="9477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>
                <a:solidFill>
                  <a:srgbClr val="C00000"/>
                </a:solidFill>
                <a:latin typeface="Calibri" pitchFamily="34" charset="0"/>
              </a:rPr>
              <a:t>IL METODO DIAGNOSTICO-TERAPEUTICO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79205" name="Segnaposto contenuto 5" descr="DSC_896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5663" y="5229225"/>
            <a:ext cx="2282825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egnaposto testo 1"/>
          <p:cNvSpPr txBox="1">
            <a:spLocks noGrp="1"/>
          </p:cNvSpPr>
          <p:nvPr>
            <p:ph type="body" idx="4294967295"/>
          </p:nvPr>
        </p:nvSpPr>
        <p:spPr>
          <a:xfrm>
            <a:off x="0" y="620713"/>
            <a:ext cx="6264275" cy="792162"/>
          </a:xfrm>
        </p:spPr>
        <p:txBody>
          <a:bodyPr lIns="91440" tIns="45720" rIns="91440" bIns="45720"/>
          <a:lstStyle/>
          <a:p>
            <a:pPr eaLnBrk="1" hangingPunct="1">
              <a:buClr>
                <a:srgbClr val="000000"/>
              </a:buClr>
              <a:buFontTx/>
              <a:buChar char="•"/>
            </a:pPr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Disegnare l’area del dolore</a:t>
            </a:r>
          </a:p>
        </p:txBody>
      </p:sp>
      <p:sp>
        <p:nvSpPr>
          <p:cNvPr id="181250" name="CasellaDiTesto 4"/>
          <p:cNvSpPr>
            <a:spLocks noChangeArrowheads="1"/>
          </p:cNvSpPr>
          <p:nvPr/>
        </p:nvSpPr>
        <p:spPr bwMode="auto">
          <a:xfrm>
            <a:off x="611188" y="87313"/>
            <a:ext cx="3308350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Century Gothic" pitchFamily="34" charset="0"/>
              </a:rPr>
              <a:t>1 ) Dove è il dolore?  </a:t>
            </a:r>
          </a:p>
        </p:txBody>
      </p:sp>
      <p:pic>
        <p:nvPicPr>
          <p:cNvPr id="4" name="Picture 8" descr="G:\angla\DSCN448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836613"/>
            <a:ext cx="2698750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Immagine 4" descr="DSCN448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581525"/>
            <a:ext cx="2735263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3" name="Segnaposto contenuto 3"/>
          <p:cNvSpPr>
            <a:spLocks noChangeArrowheads="1"/>
          </p:cNvSpPr>
          <p:nvPr/>
        </p:nvSpPr>
        <p:spPr bwMode="auto">
          <a:xfrm>
            <a:off x="107950" y="1341438"/>
            <a:ext cx="5122863" cy="5121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1313" indent="-341313">
              <a:spcBef>
                <a:spcPts val="400"/>
              </a:spcBef>
              <a:tabLst>
                <a:tab pos="341313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	a) Mediante un pennarello nero disegnare sulla superficie cutanea i confini dell’area/aree interessata dal dolore, </a:t>
            </a:r>
            <a:r>
              <a:rPr lang="it-IT" sz="2400" u="sng">
                <a:solidFill>
                  <a:srgbClr val="000000"/>
                </a:solidFill>
                <a:latin typeface="Calibri" pitchFamily="34" charset="0"/>
              </a:rPr>
              <a:t>secondo quanto indicato</a:t>
            </a: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 dal paziente (anche se il dolore non è presente al momento della visita). </a:t>
            </a:r>
            <a:r>
              <a:rPr lang="it-IT" sz="1600" b="1" i="1">
                <a:solidFill>
                  <a:srgbClr val="000000"/>
                </a:solidFill>
                <a:latin typeface="Calibri" pitchFamily="34" charset="0"/>
              </a:rPr>
              <a:t>L’area non va individuata con manovre di induzione del dolore.</a:t>
            </a:r>
          </a:p>
          <a:p>
            <a:pPr marL="341313" indent="-341313">
              <a:spcBef>
                <a:spcPts val="600"/>
              </a:spcBef>
              <a:tabLst>
                <a:tab pos="341313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b) Mediante un pennarello rosso disegnare sulla superficie cutanea già identificata l’area / aree indicate dal paziente come quelle in cui </a:t>
            </a:r>
            <a:r>
              <a:rPr lang="it-IT" sz="2400" u="sng">
                <a:solidFill>
                  <a:srgbClr val="000000"/>
                </a:solidFill>
                <a:latin typeface="Calibri" pitchFamily="34" charset="0"/>
              </a:rPr>
              <a:t>il dolore è più intenso</a:t>
            </a:r>
          </a:p>
          <a:p>
            <a:pPr marL="341313" indent="-341313">
              <a:spcBef>
                <a:spcPts val="600"/>
              </a:spcBef>
              <a:tabLst>
                <a:tab pos="341313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     (</a:t>
            </a:r>
            <a:r>
              <a:rPr lang="it-IT" sz="2400" b="1" i="1">
                <a:solidFill>
                  <a:srgbClr val="000000"/>
                </a:solidFill>
                <a:latin typeface="Calibri" pitchFamily="34" charset="0"/>
              </a:rPr>
              <a:t>area di maggior dolore</a:t>
            </a: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).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1" name="CasellaDiTesto 7"/>
          <p:cNvGrpSpPr>
            <a:grpSpLocks/>
          </p:cNvGrpSpPr>
          <p:nvPr/>
        </p:nvGrpSpPr>
        <p:grpSpPr bwMode="auto">
          <a:xfrm>
            <a:off x="493713" y="4054475"/>
            <a:ext cx="8083550" cy="1681163"/>
            <a:chOff x="493560" y="4054320"/>
            <a:chExt cx="8083799" cy="1681200"/>
          </a:xfrm>
        </p:grpSpPr>
        <p:pic>
          <p:nvPicPr>
            <p:cNvPr id="66567" name="CasellaDiTesto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3560" y="4054320"/>
              <a:ext cx="8083799" cy="16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68" name="Figura a mano libera 3"/>
            <p:cNvSpPr>
              <a:spLocks noChangeArrowheads="1"/>
            </p:cNvSpPr>
            <p:nvPr/>
          </p:nvSpPr>
          <p:spPr bwMode="auto">
            <a:xfrm>
              <a:off x="611280" y="4172040"/>
              <a:ext cx="7848360" cy="14346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4400" b="1">
                  <a:solidFill>
                    <a:srgbClr val="C00000"/>
                  </a:solidFill>
                  <a:latin typeface="Arial Rounded MT Bold" pitchFamily="34" charset="0"/>
                </a:rPr>
                <a:t>METODO DIAGNOSTICO TERAPEUTICO</a:t>
              </a:r>
            </a:p>
          </p:txBody>
        </p:sp>
      </p:grpSp>
      <p:grpSp>
        <p:nvGrpSpPr>
          <p:cNvPr id="66562" name="CasellaDiTesto 4"/>
          <p:cNvGrpSpPr>
            <a:grpSpLocks/>
          </p:cNvGrpSpPr>
          <p:nvPr/>
        </p:nvGrpSpPr>
        <p:grpSpPr bwMode="auto">
          <a:xfrm>
            <a:off x="238125" y="249238"/>
            <a:ext cx="8661400" cy="1116012"/>
            <a:chOff x="237960" y="249120"/>
            <a:chExt cx="8661600" cy="1116000"/>
          </a:xfrm>
        </p:grpSpPr>
        <p:pic>
          <p:nvPicPr>
            <p:cNvPr id="66565" name="CasellaDiTesto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7960" y="249120"/>
              <a:ext cx="8661600" cy="11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igura a mano libera 6"/>
            <p:cNvSpPr/>
            <p:nvPr/>
          </p:nvSpPr>
          <p:spPr>
            <a:xfrm>
              <a:off x="323687" y="333256"/>
              <a:ext cx="8496496" cy="52069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800" b="1" i="1">
                  <a:solidFill>
                    <a:srgbClr val="C00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Calibri" pitchFamily="34"/>
                  <a:ea typeface="Arial" pitchFamily="34"/>
                  <a:cs typeface="Arial" pitchFamily="34"/>
                </a:rPr>
                <a:t>VALUTAZIONE GLOBALE DEL PAZIENTE CON DOLORE</a:t>
              </a:r>
            </a:p>
          </p:txBody>
        </p:sp>
      </p:grpSp>
      <p:sp>
        <p:nvSpPr>
          <p:cNvPr id="66563" name="CasellaDiTesto 5"/>
          <p:cNvSpPr>
            <a:spLocks/>
          </p:cNvSpPr>
          <p:nvPr/>
        </p:nvSpPr>
        <p:spPr bwMode="auto">
          <a:xfrm>
            <a:off x="4284663" y="2492375"/>
            <a:ext cx="184150" cy="3698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prstDash val="solid"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it-IT"/>
          </a:p>
        </p:txBody>
      </p:sp>
      <p:sp>
        <p:nvSpPr>
          <p:cNvPr id="66564" name="CasellaDiTesto 6"/>
          <p:cNvSpPr>
            <a:spLocks noChangeArrowheads="1"/>
          </p:cNvSpPr>
          <p:nvPr/>
        </p:nvSpPr>
        <p:spPr bwMode="auto">
          <a:xfrm>
            <a:off x="468313" y="1844675"/>
            <a:ext cx="8027987" cy="1922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2060"/>
                </a:solidFill>
                <a:latin typeface="Franklin Gothic Book" pitchFamily="34" charset="0"/>
              </a:rPr>
              <a:t>Le tappe, per la valutazione globale del paziente con dolore cronico, necessarie per ricavare</a:t>
            </a:r>
            <a:r>
              <a:rPr lang="it-IT" sz="2400" b="1">
                <a:solidFill>
                  <a:srgbClr val="002060"/>
                </a:solidFill>
                <a:latin typeface="Franklin Gothic Book" pitchFamily="34" charset="0"/>
              </a:rPr>
              <a:t> gli elementi essenziali d’inquadramento diagnostico </a:t>
            </a:r>
            <a:r>
              <a:rPr lang="it-IT" sz="2400">
                <a:solidFill>
                  <a:srgbClr val="002060"/>
                </a:solidFill>
                <a:latin typeface="Franklin Gothic Book" pitchFamily="34" charset="0"/>
              </a:rPr>
              <a:t>e su cui basare la successiva </a:t>
            </a:r>
            <a:r>
              <a:rPr lang="it-IT" sz="2400" b="1">
                <a:solidFill>
                  <a:srgbClr val="002060"/>
                </a:solidFill>
                <a:latin typeface="Franklin Gothic Book" pitchFamily="34" charset="0"/>
              </a:rPr>
              <a:t>scelta razionale del trattamento farmacologico</a:t>
            </a:r>
            <a:r>
              <a:rPr lang="it-IT" sz="2400">
                <a:solidFill>
                  <a:srgbClr val="002060"/>
                </a:solidFill>
                <a:latin typeface="Franklin Gothic Book" pitchFamily="34" charset="0"/>
              </a:rPr>
              <a:t>, costituiscono il ….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itolo 1"/>
          <p:cNvSpPr txBox="1">
            <a:spLocks noGrp="1"/>
          </p:cNvSpPr>
          <p:nvPr>
            <p:ph type="title" idx="4294967295"/>
          </p:nvPr>
        </p:nvSpPr>
        <p:spPr>
          <a:xfrm>
            <a:off x="0" y="-47625"/>
            <a:ext cx="8131175" cy="1236663"/>
          </a:xfrm>
        </p:spPr>
        <p:txBody>
          <a:bodyPr/>
          <a:lstStyle/>
          <a:p>
            <a:pPr eaLnBrk="1"/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pic>
        <p:nvPicPr>
          <p:cNvPr id="18329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2506663"/>
            <a:ext cx="3630612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299" name="CasellaDiTesto 6"/>
          <p:cNvSpPr>
            <a:spLocks noChangeArrowheads="1"/>
          </p:cNvSpPr>
          <p:nvPr/>
        </p:nvSpPr>
        <p:spPr bwMode="auto">
          <a:xfrm>
            <a:off x="1150938" y="5157788"/>
            <a:ext cx="1801812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Eruzione erpetica</a:t>
            </a:r>
          </a:p>
        </p:txBody>
      </p:sp>
      <p:pic>
        <p:nvPicPr>
          <p:cNvPr id="183300" name="Picture 3" descr="Immagine 0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4575" y="2578100"/>
            <a:ext cx="3630613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1" name="CasellaDiTesto 8"/>
          <p:cNvSpPr>
            <a:spLocks noChangeArrowheads="1"/>
          </p:cNvSpPr>
          <p:nvPr/>
        </p:nvSpPr>
        <p:spPr bwMode="auto">
          <a:xfrm>
            <a:off x="5940425" y="2638425"/>
            <a:ext cx="3095625" cy="6429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Cicatrice postraumatica retromalleolare</a:t>
            </a:r>
          </a:p>
        </p:txBody>
      </p:sp>
      <p:pic>
        <p:nvPicPr>
          <p:cNvPr id="183302" name="Immagine 9" descr="IMG_037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7925" y="4719638"/>
            <a:ext cx="2611438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3" name="CasellaDiTesto 10"/>
          <p:cNvSpPr>
            <a:spLocks noChangeArrowheads="1"/>
          </p:cNvSpPr>
          <p:nvPr/>
        </p:nvSpPr>
        <p:spPr bwMode="auto">
          <a:xfrm flipH="1">
            <a:off x="6343650" y="6057900"/>
            <a:ext cx="1984375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Moncone doloroso</a:t>
            </a:r>
          </a:p>
        </p:txBody>
      </p:sp>
      <p:cxnSp>
        <p:nvCxnSpPr>
          <p:cNvPr id="9" name="Connettore 2 11"/>
          <p:cNvCxnSpPr/>
          <p:nvPr/>
        </p:nvCxnSpPr>
        <p:spPr>
          <a:xfrm flipH="1" flipV="1">
            <a:off x="7478713" y="4114800"/>
            <a:ext cx="669925" cy="611188"/>
          </a:xfrm>
          <a:prstGeom prst="straightConnector1">
            <a:avLst/>
          </a:prstGeom>
          <a:noFill/>
          <a:ln w="25560">
            <a:solidFill>
              <a:srgbClr val="4F81BD"/>
            </a:solidFill>
            <a:prstDash val="solid"/>
            <a:miter/>
            <a:tailEnd type="arrow"/>
          </a:ln>
          <a:effectLst>
            <a:outerShdw dist="20160" dir="5400000" algn="tl">
              <a:srgbClr val="000000">
                <a:alpha val="38000"/>
              </a:srgbClr>
            </a:outerShdw>
          </a:effectLst>
        </p:spPr>
      </p:cxnSp>
      <p:sp>
        <p:nvSpPr>
          <p:cNvPr id="183305" name="Segnaposto contenuto 2"/>
          <p:cNvSpPr>
            <a:spLocks noChangeArrowheads="1"/>
          </p:cNvSpPr>
          <p:nvPr/>
        </p:nvSpPr>
        <p:spPr bwMode="auto">
          <a:xfrm>
            <a:off x="0" y="1268413"/>
            <a:ext cx="8893175" cy="936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Mediante l’ispezione verificare se siano presenti lesioni trofiche, cicatrici, lesioni di varia natura coincidenti con l’area del dolore.</a:t>
            </a:r>
          </a:p>
        </p:txBody>
      </p:sp>
      <p:sp>
        <p:nvSpPr>
          <p:cNvPr id="183306" name="CasellaDiTesto 4"/>
          <p:cNvSpPr>
            <a:spLocks noChangeArrowheads="1"/>
          </p:cNvSpPr>
          <p:nvPr/>
        </p:nvSpPr>
        <p:spPr bwMode="auto">
          <a:xfrm>
            <a:off x="180975" y="149225"/>
            <a:ext cx="8639175" cy="8255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Century Gothic" pitchFamily="34" charset="0"/>
                <a:ea typeface="MS PGothic" pitchFamily="34" charset="-128"/>
              </a:rPr>
              <a:t>2. Sono presenti elementi particolari a livello dell’area di dolore?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Immagine 3" descr="IMG_01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" y="247650"/>
            <a:ext cx="2471738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6" name="CasellaDiTesto 4"/>
          <p:cNvSpPr>
            <a:spLocks noChangeArrowheads="1"/>
          </p:cNvSpPr>
          <p:nvPr/>
        </p:nvSpPr>
        <p:spPr bwMode="auto">
          <a:xfrm>
            <a:off x="2339975" y="2420938"/>
            <a:ext cx="2093913" cy="6429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Unghia in mano distrofica</a:t>
            </a:r>
          </a:p>
        </p:txBody>
      </p:sp>
      <p:pic>
        <p:nvPicPr>
          <p:cNvPr id="185347" name="Immagine 5" descr="522BE5D9-5882-4992-B5AC-A23324AAB64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6975" y="382588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8" name="CasellaDiTesto 6"/>
          <p:cNvSpPr>
            <a:spLocks noChangeArrowheads="1"/>
          </p:cNvSpPr>
          <p:nvPr/>
        </p:nvSpPr>
        <p:spPr bwMode="auto">
          <a:xfrm>
            <a:off x="4359275" y="566738"/>
            <a:ext cx="2489200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Cicatrice dolorosa</a:t>
            </a:r>
          </a:p>
        </p:txBody>
      </p:sp>
      <p:pic>
        <p:nvPicPr>
          <p:cNvPr id="185349" name="Immagine 7" descr="DSC0330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175" y="385445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50" name="CasellaDiTesto 8"/>
          <p:cNvSpPr>
            <a:spLocks noChangeArrowheads="1"/>
          </p:cNvSpPr>
          <p:nvPr/>
        </p:nvSpPr>
        <p:spPr bwMode="auto">
          <a:xfrm>
            <a:off x="0" y="6196013"/>
            <a:ext cx="3317875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Distrofia simpatico riflessa</a:t>
            </a:r>
          </a:p>
        </p:txBody>
      </p:sp>
      <p:pic>
        <p:nvPicPr>
          <p:cNvPr id="185351" name="Immagine 9" descr="CRPS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6975" y="385445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52" name="CasellaDiTesto 10"/>
          <p:cNvSpPr>
            <a:spLocks noChangeArrowheads="1"/>
          </p:cNvSpPr>
          <p:nvPr/>
        </p:nvSpPr>
        <p:spPr bwMode="auto">
          <a:xfrm>
            <a:off x="5603875" y="3668713"/>
            <a:ext cx="3317875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Distrofia simpatico riflessa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Immagine 1" descr="DSCN006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3338" y="1412875"/>
            <a:ext cx="377983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4" name="Titolo 2"/>
          <p:cNvSpPr txBox="1">
            <a:spLocks noGrp="1"/>
          </p:cNvSpPr>
          <p:nvPr>
            <p:ph type="title" idx="4294967295"/>
          </p:nvPr>
        </p:nvSpPr>
        <p:spPr>
          <a:xfrm>
            <a:off x="457200" y="115888"/>
            <a:ext cx="8507413" cy="1143000"/>
          </a:xfrm>
        </p:spPr>
        <p:txBody>
          <a:bodyPr lIns="91440" tIns="45720" rIns="91440" bIns="45720"/>
          <a:lstStyle/>
          <a:p>
            <a:pPr marL="512763" indent="-512763" eaLnBrk="1" hangingPunct="1"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sz="2400" b="1" smtClean="0">
                <a:latin typeface="Century Gothic" pitchFamily="34" charset="0"/>
                <a:ea typeface="MS PGothic" pitchFamily="34" charset="-128"/>
                <a:cs typeface="Mangal"/>
              </a:rPr>
              <a:t>3.  SI EVIDENZIANO SEGNI DI DEFICIT DEL SISTEMA SOMATO-SENSORIALE?</a:t>
            </a:r>
          </a:p>
        </p:txBody>
      </p:sp>
      <p:pic>
        <p:nvPicPr>
          <p:cNvPr id="187395" name="Segnaposto testo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9213" y="1689100"/>
            <a:ext cx="8455026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contenuto 2"/>
          <p:cNvSpPr>
            <a:spLocks noChangeArrowheads="1"/>
          </p:cNvSpPr>
          <p:nvPr/>
        </p:nvSpPr>
        <p:spPr bwMode="auto">
          <a:xfrm>
            <a:off x="0" y="4365625"/>
            <a:ext cx="4716463" cy="2303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512763" indent="-512763">
              <a:lnSpc>
                <a:spcPct val="80000"/>
              </a:lnSpc>
              <a:spcBef>
                <a:spcPts val="600"/>
              </a:spcBef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 mediante batuffolo di cotone</a:t>
            </a:r>
          </a:p>
          <a:p>
            <a:pPr marL="512763" indent="-512763">
              <a:lnSpc>
                <a:spcPct val="80000"/>
              </a:lnSpc>
              <a:spcBef>
                <a:spcPts val="600"/>
              </a:spcBef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 o di garza, toccare delicatamente</a:t>
            </a:r>
          </a:p>
          <a:p>
            <a:pPr marL="512763" indent="-512763">
              <a:lnSpc>
                <a:spcPct val="80000"/>
              </a:lnSpc>
              <a:spcBef>
                <a:spcPts val="600"/>
              </a:spcBef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 in vari punti  l’area del dolore</a:t>
            </a:r>
          </a:p>
          <a:p>
            <a:pPr marL="512763" indent="-512763">
              <a:lnSpc>
                <a:spcPct val="80000"/>
              </a:lnSpc>
              <a:spcBef>
                <a:spcPts val="600"/>
              </a:spcBef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comparando con l’area sana e</a:t>
            </a:r>
          </a:p>
          <a:p>
            <a:pPr marL="512763" indent="-512763">
              <a:lnSpc>
                <a:spcPct val="80000"/>
              </a:lnSpc>
              <a:spcBef>
                <a:spcPts val="400"/>
              </a:spcBef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simmetrica. </a:t>
            </a:r>
            <a:r>
              <a:rPr lang="it-IT" sz="1600" b="1" i="1">
                <a:solidFill>
                  <a:srgbClr val="000000"/>
                </a:solidFill>
                <a:latin typeface="Calibri" pitchFamily="34" charset="0"/>
              </a:rPr>
              <a:t>(iniziando sempre dal lato sano)</a:t>
            </a:r>
          </a:p>
          <a:p>
            <a:pPr marL="512763" indent="-512763">
              <a:lnSpc>
                <a:spcPct val="80000"/>
              </a:lnSpc>
              <a:spcBef>
                <a:spcPts val="400"/>
              </a:spcBef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endParaRPr lang="it-IT" sz="1600" b="1" i="1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Immagine 2" descr="DSCN006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6675" y="1412875"/>
            <a:ext cx="3673475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2" name="Titolo 2"/>
          <p:cNvSpPr txBox="1">
            <a:spLocks noGrp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algn="l" eaLnBrk="1" hangingPunct="1"/>
            <a:r>
              <a:rPr sz="2400" b="1" smtClean="0">
                <a:latin typeface="Century Gothic" pitchFamily="34" charset="0"/>
                <a:ea typeface="MS PGothic" pitchFamily="34" charset="-128"/>
                <a:cs typeface="Mangal"/>
              </a:rPr>
              <a:t>SI EVIDENZIANO SEGNI DI DEFICIT DEL SISTEMA SOMATO-SENSORIALE?</a:t>
            </a:r>
          </a:p>
        </p:txBody>
      </p:sp>
      <p:pic>
        <p:nvPicPr>
          <p:cNvPr id="189443" name="Segnaposto testo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2084388"/>
            <a:ext cx="523081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>
            <a:spLocks noChangeArrowheads="1"/>
          </p:cNvSpPr>
          <p:nvPr/>
        </p:nvSpPr>
        <p:spPr bwMode="auto">
          <a:xfrm>
            <a:off x="0" y="4562475"/>
            <a:ext cx="5003800" cy="24082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512763" indent="-512763">
              <a:lnSpc>
                <a:spcPct val="80000"/>
              </a:lnSpc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mediante la punta di una graffetta</a:t>
            </a:r>
          </a:p>
          <a:p>
            <a:pPr marL="512763" indent="-512763">
              <a:lnSpc>
                <a:spcPct val="80000"/>
              </a:lnSpc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metallica(o spilla da balia a punta</a:t>
            </a:r>
          </a:p>
          <a:p>
            <a:pPr marL="512763" indent="-512763">
              <a:lnSpc>
                <a:spcPct val="80000"/>
              </a:lnSpc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smussa), toccare in vari punti l’area del</a:t>
            </a:r>
          </a:p>
          <a:p>
            <a:pPr marL="512763" indent="-512763">
              <a:lnSpc>
                <a:spcPct val="80000"/>
              </a:lnSpc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dolore comparando con l’area sana e</a:t>
            </a:r>
          </a:p>
          <a:p>
            <a:pPr marL="512763" indent="-512763">
              <a:lnSpc>
                <a:spcPct val="80000"/>
              </a:lnSpc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simmetrica.</a:t>
            </a:r>
          </a:p>
          <a:p>
            <a:pPr marL="512763" indent="-512763">
              <a:lnSpc>
                <a:spcPct val="80000"/>
              </a:lnSpc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sz="2000" b="1" i="1">
                <a:solidFill>
                  <a:srgbClr val="000000"/>
                </a:solidFill>
                <a:latin typeface="Calibri" pitchFamily="34" charset="0"/>
              </a:rPr>
              <a:t>(iniziando sempre dal lato sano)</a:t>
            </a:r>
          </a:p>
          <a:p>
            <a:pPr marL="512763" indent="-512763">
              <a:lnSpc>
                <a:spcPct val="80000"/>
              </a:lnSpc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endParaRPr lang="it-IT" sz="2000" b="1" i="1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olo 1"/>
          <p:cNvSpPr txBox="1">
            <a:spLocks noGrp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algn="l" eaLnBrk="1" hangingPunct="1"/>
            <a:r>
              <a:rPr sz="2400" b="1" smtClean="0">
                <a:latin typeface="Century Gothic" pitchFamily="34" charset="0"/>
                <a:ea typeface="MS PGothic" pitchFamily="34" charset="-128"/>
                <a:cs typeface="Mangal"/>
              </a:rPr>
              <a:t>SI EVIDENZIANO SEGNI DI DEFICIT DEL SISTEMA SOMATO-SENSORIALE?</a:t>
            </a:r>
          </a:p>
        </p:txBody>
      </p:sp>
      <p:pic>
        <p:nvPicPr>
          <p:cNvPr id="191490" name="Segnaposto testo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1620838"/>
            <a:ext cx="4205288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1" name="Immagine 1" descr="DSCN006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628775"/>
            <a:ext cx="3671888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>
            <a:spLocks noChangeArrowheads="1"/>
          </p:cNvSpPr>
          <p:nvPr/>
        </p:nvSpPr>
        <p:spPr bwMode="auto">
          <a:xfrm>
            <a:off x="71438" y="4454525"/>
            <a:ext cx="4716462" cy="21478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512763" indent="-512763">
              <a:lnSpc>
                <a:spcPct val="80000"/>
              </a:lnSpc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mediante una provetta di vetro</a:t>
            </a:r>
          </a:p>
          <a:p>
            <a:pPr marL="512763" indent="-512763">
              <a:lnSpc>
                <a:spcPct val="80000"/>
              </a:lnSpc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 contenente acqua calda (40°- 42°),</a:t>
            </a:r>
          </a:p>
          <a:p>
            <a:pPr marL="512763" indent="-512763">
              <a:lnSpc>
                <a:spcPct val="80000"/>
              </a:lnSpc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toccare  delicatamente in vari punti</a:t>
            </a:r>
          </a:p>
          <a:p>
            <a:pPr marL="512763" indent="-512763">
              <a:lnSpc>
                <a:spcPct val="80000"/>
              </a:lnSpc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l’area del dolore comparando con</a:t>
            </a:r>
          </a:p>
          <a:p>
            <a:pPr marL="512763" indent="-512763">
              <a:lnSpc>
                <a:spcPct val="80000"/>
              </a:lnSpc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l’area sana e simmetrica.</a:t>
            </a:r>
          </a:p>
          <a:p>
            <a:pPr marL="512763" indent="-512763">
              <a:lnSpc>
                <a:spcPct val="80000"/>
              </a:lnSpc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it-IT" sz="2000" b="1" i="1">
                <a:solidFill>
                  <a:srgbClr val="000000"/>
                </a:solidFill>
                <a:latin typeface="Calibri" pitchFamily="34" charset="0"/>
              </a:rPr>
              <a:t>(iniziando sempre dal lato sano</a:t>
            </a:r>
            <a:r>
              <a:rPr lang="it-IT" b="1" i="1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marL="512763" indent="-512763"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endParaRPr lang="it-IT" b="1" i="1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5" descr="C:\Documents and Settings\l.banchi\Desktop\dia relator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8" name="Rettangolo 7"/>
          <p:cNvSpPr>
            <a:spLocks/>
          </p:cNvSpPr>
          <p:nvPr/>
        </p:nvSpPr>
        <p:spPr bwMode="auto">
          <a:xfrm>
            <a:off x="0" y="0"/>
            <a:ext cx="9144000" cy="58769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560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it-IT"/>
          </a:p>
        </p:txBody>
      </p:sp>
      <p:sp>
        <p:nvSpPr>
          <p:cNvPr id="193539" name="CasellaDiTesto 7"/>
          <p:cNvSpPr>
            <a:spLocks noChangeArrowheads="1"/>
          </p:cNvSpPr>
          <p:nvPr/>
        </p:nvSpPr>
        <p:spPr bwMode="auto">
          <a:xfrm>
            <a:off x="0" y="260350"/>
            <a:ext cx="9144000" cy="7032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002060"/>
                </a:solidFill>
                <a:latin typeface="Calibri" pitchFamily="34" charset="0"/>
              </a:rPr>
              <a:t>VALUTAZIONE DELL’ INTEGRITA’ DEL SISTEMA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002060"/>
                </a:solidFill>
                <a:latin typeface="Calibri" pitchFamily="34" charset="0"/>
              </a:rPr>
              <a:t> SOMATO-SENSORIALE</a:t>
            </a:r>
          </a:p>
        </p:txBody>
      </p:sp>
      <p:pic>
        <p:nvPicPr>
          <p:cNvPr id="193540" name="Immagine 1" descr="DSCN006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220788"/>
            <a:ext cx="2898775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1" name="Immagine 2" descr="DSCN006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1220788"/>
            <a:ext cx="2786063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2" name="Immagine 1" descr="DSCN006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4888" y="1220788"/>
            <a:ext cx="28797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43" name="CasellaDiTesto 2"/>
          <p:cNvSpPr>
            <a:spLocks noChangeArrowheads="1"/>
          </p:cNvSpPr>
          <p:nvPr/>
        </p:nvSpPr>
        <p:spPr bwMode="auto">
          <a:xfrm>
            <a:off x="179388" y="5157788"/>
            <a:ext cx="2879725" cy="1190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0000"/>
                </a:solidFill>
                <a:latin typeface="Calibri" pitchFamily="34" charset="0"/>
              </a:rPr>
              <a:t>Test del cotton-fioc              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0000"/>
                </a:solidFill>
                <a:latin typeface="Calibri" pitchFamily="34" charset="0"/>
              </a:rPr>
              <a:t>  o batuffolo di garza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b="1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Calibri" pitchFamily="34" charset="0"/>
              </a:rPr>
              <a:t>Fibre A-beta</a:t>
            </a:r>
          </a:p>
        </p:txBody>
      </p:sp>
      <p:sp>
        <p:nvSpPr>
          <p:cNvPr id="193544" name="CasellaDiTesto 2"/>
          <p:cNvSpPr>
            <a:spLocks noChangeArrowheads="1"/>
          </p:cNvSpPr>
          <p:nvPr/>
        </p:nvSpPr>
        <p:spPr bwMode="auto">
          <a:xfrm>
            <a:off x="6156325" y="5157788"/>
            <a:ext cx="2808288" cy="1190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0000"/>
                </a:solidFill>
                <a:latin typeface="Calibri" pitchFamily="34" charset="0"/>
              </a:rPr>
              <a:t>Test della provetta con acqua calda (40°circa )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b="1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Calibri" pitchFamily="34" charset="0"/>
              </a:rPr>
              <a:t>Fibre C</a:t>
            </a:r>
            <a:r>
              <a:rPr lang="it-IT">
                <a:solidFill>
                  <a:srgbClr val="FFFFFF"/>
                </a:solidFill>
                <a:latin typeface="Calibri" pitchFamily="34" charset="0"/>
              </a:rPr>
              <a:t>    </a:t>
            </a:r>
          </a:p>
        </p:txBody>
      </p:sp>
      <p:sp>
        <p:nvSpPr>
          <p:cNvPr id="193545" name="CasellaDiTesto 3"/>
          <p:cNvSpPr>
            <a:spLocks noChangeArrowheads="1"/>
          </p:cNvSpPr>
          <p:nvPr/>
        </p:nvSpPr>
        <p:spPr bwMode="auto">
          <a:xfrm>
            <a:off x="3203575" y="5181600"/>
            <a:ext cx="2808288" cy="1190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0000"/>
                </a:solidFill>
                <a:latin typeface="Calibri" pitchFamily="34" charset="0"/>
              </a:rPr>
              <a:t>Test con spilla da balia o graffetta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b="1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FFFFFF"/>
                </a:solidFill>
                <a:latin typeface="Calibri" pitchFamily="34" charset="0"/>
              </a:rPr>
              <a:t>Fibre A-delta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 descr="DSCN448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0550" y="476250"/>
            <a:ext cx="21415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G:\angla\DSCN448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476250"/>
            <a:ext cx="16573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5" descr="DSCN005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835400"/>
            <a:ext cx="1944688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6" descr="DSCN006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3860800"/>
            <a:ext cx="22320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7" descr="DSCN006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1863" y="3884613"/>
            <a:ext cx="2232025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90" name="CasellaDiTesto 4"/>
          <p:cNvSpPr>
            <a:spLocks noChangeArrowheads="1"/>
          </p:cNvSpPr>
          <p:nvPr/>
        </p:nvSpPr>
        <p:spPr bwMode="auto">
          <a:xfrm>
            <a:off x="360363" y="519113"/>
            <a:ext cx="3132137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FFFFFF"/>
                </a:solidFill>
                <a:latin typeface="Century Gothic" pitchFamily="34" charset="0"/>
              </a:rPr>
              <a:t>L’area del dolore</a:t>
            </a:r>
          </a:p>
        </p:txBody>
      </p:sp>
      <p:sp>
        <p:nvSpPr>
          <p:cNvPr id="195591" name="CasellaDiTesto 4"/>
          <p:cNvSpPr>
            <a:spLocks noChangeArrowheads="1"/>
          </p:cNvSpPr>
          <p:nvPr/>
        </p:nvSpPr>
        <p:spPr bwMode="auto">
          <a:xfrm>
            <a:off x="539750" y="3213100"/>
            <a:ext cx="7729538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FFFFFF"/>
                </a:solidFill>
                <a:latin typeface="Century Gothic" pitchFamily="34" charset="0"/>
              </a:rPr>
              <a:t>Valutazione integrità del sistema somato-sensoriale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ttangolo 1"/>
          <p:cNvSpPr>
            <a:spLocks noChangeArrowheads="1"/>
          </p:cNvSpPr>
          <p:nvPr/>
        </p:nvSpPr>
        <p:spPr bwMode="auto">
          <a:xfrm>
            <a:off x="755650" y="333375"/>
            <a:ext cx="8137525" cy="8255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VALUTARE L’INTEGRITÀ DEL SISTEMA SOMATO-SENSORIALE :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INTERPRETAZIONE DEL RISULTATO</a:t>
            </a:r>
          </a:p>
        </p:txBody>
      </p:sp>
      <p:sp>
        <p:nvSpPr>
          <p:cNvPr id="197634" name="Rettangolo 2"/>
          <p:cNvSpPr>
            <a:spLocks noChangeArrowheads="1"/>
          </p:cNvSpPr>
          <p:nvPr/>
        </p:nvSpPr>
        <p:spPr bwMode="auto">
          <a:xfrm>
            <a:off x="395288" y="1268413"/>
            <a:ext cx="8353425" cy="43910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FF0000"/>
                </a:solidFill>
                <a:latin typeface="Calibri" pitchFamily="34" charset="0"/>
              </a:rPr>
              <a:t>Test negativo </a:t>
            </a: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(percezione normale)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 sistema sensitivo integro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sz="2400" b="1" u="sng">
                <a:solidFill>
                  <a:srgbClr val="000000"/>
                </a:solidFill>
                <a:latin typeface="Calibri" pitchFamily="34" charset="0"/>
              </a:rPr>
              <a:t>dolore nocicettivo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70C0"/>
                </a:solidFill>
                <a:latin typeface="Calibri" pitchFamily="34" charset="0"/>
              </a:rPr>
              <a:t>Test “incerto”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 incongruenza…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 situazione da approfondire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953735"/>
                </a:solidFill>
                <a:latin typeface="Calibri" pitchFamily="34" charset="0"/>
              </a:rPr>
              <a:t>Test positivo </a:t>
            </a: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(percezione assente)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 sistema somato-sensoriale alterato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sz="2400" b="1" u="sng">
                <a:solidFill>
                  <a:srgbClr val="000000"/>
                </a:solidFill>
                <a:latin typeface="Calibri" pitchFamily="34" charset="0"/>
              </a:rPr>
              <a:t>dolore neuropatico</a:t>
            </a:r>
          </a:p>
        </p:txBody>
      </p:sp>
      <p:sp>
        <p:nvSpPr>
          <p:cNvPr id="197635" name="CasellaDiTesto 3"/>
          <p:cNvSpPr>
            <a:spLocks noChangeArrowheads="1"/>
          </p:cNvSpPr>
          <p:nvPr/>
        </p:nvSpPr>
        <p:spPr bwMode="auto">
          <a:xfrm>
            <a:off x="395288" y="5661025"/>
            <a:ext cx="9361487" cy="5810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10253F"/>
                </a:solidFill>
                <a:latin typeface="Calibri" pitchFamily="34" charset="0"/>
              </a:rPr>
              <a:t> (Dolore conseguenza diretta di una lesione o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10253F"/>
                </a:solidFill>
                <a:latin typeface="Calibri" pitchFamily="34" charset="0"/>
              </a:rPr>
              <a:t> malattia del sistema somato-sensoriale)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itolo 1"/>
          <p:cNvSpPr txBox="1">
            <a:spLocks noGrp="1"/>
          </p:cNvSpPr>
          <p:nvPr>
            <p:ph type="title" idx="4294967295"/>
          </p:nvPr>
        </p:nvSpPr>
        <p:spPr>
          <a:xfrm>
            <a:off x="215900" y="333375"/>
            <a:ext cx="8928100" cy="1143000"/>
          </a:xfrm>
        </p:spPr>
        <p:txBody>
          <a:bodyPr lIns="91440" tIns="45720" rIns="91440" bIns="45720"/>
          <a:lstStyle/>
          <a:p>
            <a:pPr eaLnBrk="1" hangingPunct="1"/>
            <a:r>
              <a:rPr sz="2400" b="1" smtClean="0">
                <a:latin typeface="Century Gothic" pitchFamily="34" charset="0"/>
                <a:ea typeface="Microsoft YaHei" pitchFamily="34" charset="-122"/>
                <a:cs typeface="Mangal"/>
              </a:rPr>
              <a:t>4.  SI EVIDENZIANO SEGNI DI IPERSENSIBILIZZAZIONE ?                    (‘ALLODINIE’)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323850" y="2492375"/>
            <a:ext cx="8229600" cy="4525963"/>
          </a:xfrm>
        </p:spPr>
        <p:txBody>
          <a:bodyPr lIns="91440" tIns="45720" rIns="91440" bIns="45720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it-IT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it-IT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9pPr>
          </a:lstStyle>
          <a:p>
            <a:pPr eaLnBrk="1" fontAlgn="auto" hangingPunct="1">
              <a:buFont typeface="Arial" pitchFamily="34"/>
              <a:buNone/>
              <a:defRPr/>
            </a:pPr>
            <a:r>
              <a:rPr b="1" smtClean="0">
                <a:effectLst>
                  <a:outerShdw dist="17961" dir="2700000">
                    <a:scrgbClr r="0" g="0" b="0"/>
                  </a:outerShdw>
                </a:effectLst>
              </a:rPr>
              <a:t>ALLODINIA PRIMARIA</a:t>
            </a:r>
            <a:r>
              <a:rPr smtClean="0"/>
              <a:t>  ?</a:t>
            </a:r>
          </a:p>
          <a:p>
            <a:pPr eaLnBrk="1" fontAlgn="auto" hangingPunct="1">
              <a:buFont typeface="Arial" pitchFamily="34"/>
              <a:buNone/>
              <a:defRPr/>
            </a:pPr>
            <a:r>
              <a:rPr smtClean="0"/>
              <a:t>(ipersensibilizzazione recettoriale)</a:t>
            </a:r>
          </a:p>
          <a:p>
            <a:pPr eaLnBrk="1" fontAlgn="auto" hangingPunct="1">
              <a:buFont typeface="Arial" pitchFamily="34"/>
              <a:buNone/>
              <a:defRPr/>
            </a:pPr>
            <a:endParaRPr smtClean="0"/>
          </a:p>
          <a:p>
            <a:pPr eaLnBrk="1" fontAlgn="auto" hangingPunct="1">
              <a:buFont typeface="Arial" pitchFamily="34"/>
              <a:buNone/>
              <a:defRPr/>
            </a:pPr>
            <a:r>
              <a:rPr b="1" smtClean="0">
                <a:effectLst>
                  <a:outerShdw dist="17961" dir="2700000">
                    <a:scrgbClr r="0" g="0" b="0"/>
                  </a:outerShdw>
                </a:effectLst>
              </a:rPr>
              <a:t>ALLODINIA SECONDARIA</a:t>
            </a:r>
            <a:r>
              <a:rPr smtClean="0"/>
              <a:t>?</a:t>
            </a:r>
          </a:p>
          <a:p>
            <a:pPr eaLnBrk="1" fontAlgn="auto" hangingPunct="1">
              <a:buFont typeface="Arial" pitchFamily="34"/>
              <a:buNone/>
              <a:defRPr/>
            </a:pPr>
            <a:r>
              <a:rPr smtClean="0"/>
              <a:t>(ipersensibilizzazione spinale)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ttangolo 1"/>
          <p:cNvSpPr>
            <a:spLocks noChangeArrowheads="1"/>
          </p:cNvSpPr>
          <p:nvPr/>
        </p:nvSpPr>
        <p:spPr bwMode="auto">
          <a:xfrm>
            <a:off x="539750" y="549275"/>
            <a:ext cx="7848600" cy="52149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</a:rPr>
              <a:t>A questo punto occorre procedere ad un ulteriore approfondimento diagnostico: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 b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</a:rPr>
              <a:t>                MISURARE LA SOGLIA ALGOGENA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</a:rPr>
              <a:t>• dei </a:t>
            </a:r>
            <a:r>
              <a:rPr lang="it-IT" sz="2400" u="sng">
                <a:solidFill>
                  <a:srgbClr val="FF0000"/>
                </a:solidFill>
              </a:rPr>
              <a:t>recettori periferici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</a:rPr>
              <a:t>• dei </a:t>
            </a:r>
            <a:r>
              <a:rPr lang="it-IT" sz="2400" u="sng">
                <a:solidFill>
                  <a:srgbClr val="00B050"/>
                </a:solidFill>
              </a:rPr>
              <a:t>neuroni spinali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</a:rPr>
              <a:t>•</a:t>
            </a:r>
            <a:r>
              <a:rPr lang="it-IT" sz="2400" i="1">
                <a:solidFill>
                  <a:srgbClr val="000000"/>
                </a:solidFill>
              </a:rPr>
              <a:t>Obiettivo:</a:t>
            </a:r>
          </a:p>
          <a:p>
            <a:pPr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i="1">
                <a:solidFill>
                  <a:srgbClr val="000000"/>
                </a:solidFill>
              </a:rPr>
              <a:t> La soglia algogena dei recettori nell’area del   dolore è normale o ridotta?</a:t>
            </a:r>
          </a:p>
          <a:p>
            <a:pPr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i="1">
                <a:solidFill>
                  <a:srgbClr val="000000"/>
                </a:solidFill>
              </a:rPr>
              <a:t>La soglia algogena dei neuroni spinali è normale o ridotta?</a:t>
            </a:r>
          </a:p>
        </p:txBody>
      </p:sp>
      <p:sp>
        <p:nvSpPr>
          <p:cNvPr id="201730" name="Freccia a destra 2"/>
          <p:cNvSpPr>
            <a:spLocks/>
          </p:cNvSpPr>
          <p:nvPr/>
        </p:nvSpPr>
        <p:spPr bwMode="auto">
          <a:xfrm>
            <a:off x="900113" y="1628775"/>
            <a:ext cx="977900" cy="4841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5400 h 21600"/>
              <a:gd name="T14" fmla="*/ 18926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5400"/>
                </a:moveTo>
                <a:lnTo>
                  <a:pt x="16253" y="5400"/>
                </a:lnTo>
                <a:lnTo>
                  <a:pt x="16253" y="0"/>
                </a:lnTo>
                <a:lnTo>
                  <a:pt x="21600" y="10800"/>
                </a:lnTo>
                <a:lnTo>
                  <a:pt x="16253" y="21600"/>
                </a:lnTo>
                <a:lnTo>
                  <a:pt x="16253" y="16200"/>
                </a:lnTo>
                <a:lnTo>
                  <a:pt x="0" y="16200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385D8A"/>
            </a:solidFill>
            <a:prstDash val="solid"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ttangolo 1"/>
          <p:cNvSpPr>
            <a:spLocks noChangeArrowheads="1"/>
          </p:cNvSpPr>
          <p:nvPr/>
        </p:nvSpPr>
        <p:spPr bwMode="auto">
          <a:xfrm>
            <a:off x="1692275" y="2781300"/>
            <a:ext cx="5868988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  <a:ln w="9360">
            <a:solidFill>
              <a:srgbClr val="262626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IL DOLORE:  DEFINIZIONI E BASI BIOLOGICHE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itolo 1"/>
          <p:cNvSpPr txBox="1">
            <a:spLocks noGrp="1"/>
          </p:cNvSpPr>
          <p:nvPr>
            <p:ph type="title" idx="4294967295"/>
          </p:nvPr>
        </p:nvSpPr>
        <p:spPr>
          <a:xfrm>
            <a:off x="349250" y="512763"/>
            <a:ext cx="8686800" cy="914400"/>
          </a:xfrm>
        </p:spPr>
        <p:txBody>
          <a:bodyPr lIns="91440" tIns="45720" rIns="91440" bIns="45720"/>
          <a:lstStyle/>
          <a:p>
            <a:pPr eaLnBrk="1" hangingPunct="1"/>
            <a:r>
              <a:rPr sz="4000" b="1" smtClean="0">
                <a:latin typeface="Calibri" pitchFamily="34" charset="0"/>
                <a:ea typeface="Microsoft YaHei" pitchFamily="34" charset="-122"/>
                <a:cs typeface="Mangal"/>
              </a:rPr>
              <a:t>LA SOGLIA DEL DOLORE RECETTORIALE</a:t>
            </a:r>
          </a:p>
        </p:txBody>
      </p:sp>
      <p:pic>
        <p:nvPicPr>
          <p:cNvPr id="203778" name="Object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763" y="1773238"/>
            <a:ext cx="7731125" cy="439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9" name="CasellaDiTesto 3"/>
          <p:cNvSpPr>
            <a:spLocks noChangeArrowheads="1"/>
          </p:cNvSpPr>
          <p:nvPr/>
        </p:nvSpPr>
        <p:spPr bwMode="auto">
          <a:xfrm>
            <a:off x="593725" y="4005263"/>
            <a:ext cx="293688" cy="3381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203780" name="CasellaDiTesto 4"/>
          <p:cNvSpPr>
            <a:spLocks noChangeArrowheads="1"/>
          </p:cNvSpPr>
          <p:nvPr/>
        </p:nvSpPr>
        <p:spPr bwMode="auto">
          <a:xfrm>
            <a:off x="5435600" y="4040188"/>
            <a:ext cx="293688" cy="3381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203781" name="CasellaDiTesto 5"/>
          <p:cNvSpPr>
            <a:spLocks noChangeArrowheads="1"/>
          </p:cNvSpPr>
          <p:nvPr/>
        </p:nvSpPr>
        <p:spPr bwMode="auto">
          <a:xfrm>
            <a:off x="3049588" y="4024313"/>
            <a:ext cx="293687" cy="3381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7" name="Ovale 6"/>
          <p:cNvSpPr/>
          <p:nvPr/>
        </p:nvSpPr>
        <p:spPr>
          <a:xfrm>
            <a:off x="5083175" y="1200150"/>
            <a:ext cx="2830513" cy="52689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1680">
            <a:solidFill>
              <a:srgbClr val="FF0000"/>
            </a:solidFill>
            <a:prstDash val="solid"/>
            <a:miter/>
          </a:ln>
          <a:effectLst>
            <a:outerShdw dist="23040" dir="5400000" algn="tl">
              <a:srgbClr val="00000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cxnSp>
        <p:nvCxnSpPr>
          <p:cNvPr id="8" name="Connettore 2 11"/>
          <p:cNvCxnSpPr/>
          <p:nvPr/>
        </p:nvCxnSpPr>
        <p:spPr>
          <a:xfrm flipV="1">
            <a:off x="1433513" y="4148138"/>
            <a:ext cx="1587" cy="217487"/>
          </a:xfrm>
          <a:prstGeom prst="straightConnector1">
            <a:avLst/>
          </a:prstGeom>
          <a:noFill/>
          <a:ln w="25560">
            <a:solidFill>
              <a:srgbClr val="4F81BD"/>
            </a:solidFill>
            <a:prstDash val="solid"/>
            <a:miter/>
            <a:tailEnd type="arrow"/>
          </a:ln>
          <a:effectLst>
            <a:outerShdw dist="20160" dir="5400000" algn="tl">
              <a:srgbClr val="000000">
                <a:alpha val="38000"/>
              </a:srgbClr>
            </a:outerShdw>
          </a:effectLst>
        </p:spPr>
      </p:cxnSp>
      <p:cxnSp>
        <p:nvCxnSpPr>
          <p:cNvPr id="9" name="Connettore 2 14"/>
          <p:cNvCxnSpPr/>
          <p:nvPr/>
        </p:nvCxnSpPr>
        <p:spPr>
          <a:xfrm flipV="1">
            <a:off x="3965575" y="4148138"/>
            <a:ext cx="1588" cy="217487"/>
          </a:xfrm>
          <a:prstGeom prst="straightConnector1">
            <a:avLst/>
          </a:prstGeom>
          <a:noFill/>
          <a:ln w="25560">
            <a:solidFill>
              <a:srgbClr val="4F81BD"/>
            </a:solidFill>
            <a:prstDash val="solid"/>
            <a:miter/>
            <a:tailEnd type="arrow"/>
          </a:ln>
          <a:effectLst>
            <a:outerShdw dist="20160" dir="5400000" algn="tl">
              <a:srgbClr val="000000">
                <a:alpha val="38000"/>
              </a:srgbClr>
            </a:outerShdw>
          </a:effectLst>
        </p:spPr>
      </p:cxnSp>
      <p:cxnSp>
        <p:nvCxnSpPr>
          <p:cNvPr id="10" name="Connettore 2 15"/>
          <p:cNvCxnSpPr/>
          <p:nvPr/>
        </p:nvCxnSpPr>
        <p:spPr>
          <a:xfrm flipV="1">
            <a:off x="6426200" y="4149725"/>
            <a:ext cx="1588" cy="217488"/>
          </a:xfrm>
          <a:prstGeom prst="straightConnector1">
            <a:avLst/>
          </a:prstGeom>
          <a:noFill/>
          <a:ln w="25560">
            <a:solidFill>
              <a:srgbClr val="4F81BD"/>
            </a:solidFill>
            <a:prstDash val="solid"/>
            <a:miter/>
            <a:tailEnd type="arrow"/>
          </a:ln>
          <a:effectLst>
            <a:outerShdw dist="20160" dir="5400000" algn="tl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ttangolo 1"/>
          <p:cNvSpPr>
            <a:spLocks noChangeArrowheads="1"/>
          </p:cNvSpPr>
          <p:nvPr/>
        </p:nvSpPr>
        <p:spPr bwMode="auto">
          <a:xfrm>
            <a:off x="755650" y="404813"/>
            <a:ext cx="7345363" cy="8255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</a:rPr>
              <a:t>MISURARE LA SOGLIA ALGOGENA DEI </a:t>
            </a:r>
            <a:r>
              <a:rPr lang="it-IT" sz="2400" b="1">
                <a:solidFill>
                  <a:srgbClr val="FF0000"/>
                </a:solidFill>
              </a:rPr>
              <a:t>RECETTORI PERIFERICI</a:t>
            </a:r>
          </a:p>
        </p:txBody>
      </p:sp>
      <p:sp>
        <p:nvSpPr>
          <p:cNvPr id="205826" name="Rettangolo 2"/>
          <p:cNvSpPr>
            <a:spLocks noChangeArrowheads="1"/>
          </p:cNvSpPr>
          <p:nvPr/>
        </p:nvSpPr>
        <p:spPr bwMode="auto">
          <a:xfrm>
            <a:off x="611188" y="1657350"/>
            <a:ext cx="7921625" cy="43910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</a:rPr>
              <a:t>• </a:t>
            </a:r>
            <a:r>
              <a:rPr lang="it-IT" sz="2400" b="1">
                <a:solidFill>
                  <a:srgbClr val="000000"/>
                </a:solidFill>
              </a:rPr>
              <a:t>Sede dei recettori: </a:t>
            </a:r>
            <a:r>
              <a:rPr lang="it-IT" sz="2400">
                <a:solidFill>
                  <a:srgbClr val="000000"/>
                </a:solidFill>
              </a:rPr>
              <a:t>in genere nei tessuti profondi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</a:rPr>
              <a:t>• </a:t>
            </a:r>
            <a:r>
              <a:rPr lang="it-IT" sz="2400" b="1">
                <a:solidFill>
                  <a:srgbClr val="000000"/>
                </a:solidFill>
              </a:rPr>
              <a:t>Manovre per il dolore evocato recettoriale: </a:t>
            </a:r>
            <a:r>
              <a:rPr lang="it-IT" sz="2400" u="sng">
                <a:solidFill>
                  <a:srgbClr val="000000"/>
                </a:solidFill>
              </a:rPr>
              <a:t>pressione digitale; movimento nel caso di articolazioni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</a:rPr>
              <a:t>• </a:t>
            </a:r>
            <a:r>
              <a:rPr lang="it-IT" sz="2400" b="1">
                <a:solidFill>
                  <a:srgbClr val="000000"/>
                </a:solidFill>
              </a:rPr>
              <a:t>Intensità stimolo: </a:t>
            </a:r>
            <a:r>
              <a:rPr lang="it-IT" sz="2400" u="sng">
                <a:solidFill>
                  <a:srgbClr val="000000"/>
                </a:solidFill>
              </a:rPr>
              <a:t>adeguata alla sede </a:t>
            </a:r>
            <a:r>
              <a:rPr lang="it-IT" sz="2400">
                <a:solidFill>
                  <a:srgbClr val="000000"/>
                </a:solidFill>
              </a:rPr>
              <a:t>(in genere  pressione digitale moderata o intensa o movimento se dolore articolare)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</a:rPr>
              <a:t>• </a:t>
            </a:r>
            <a:r>
              <a:rPr lang="it-IT" sz="2400" b="1">
                <a:solidFill>
                  <a:srgbClr val="000000"/>
                </a:solidFill>
              </a:rPr>
              <a:t>Esecuzione: </a:t>
            </a:r>
            <a:r>
              <a:rPr lang="it-IT" sz="2400">
                <a:solidFill>
                  <a:srgbClr val="000000"/>
                </a:solidFill>
              </a:rPr>
              <a:t>applicare gli stimoli nella sede del dolore, al di fuori e in sede contro-laterale sana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CasellaDiTesto 4"/>
          <p:cNvSpPr>
            <a:spLocks noChangeArrowheads="1"/>
          </p:cNvSpPr>
          <p:nvPr/>
        </p:nvSpPr>
        <p:spPr bwMode="auto">
          <a:xfrm>
            <a:off x="611188" y="1196975"/>
            <a:ext cx="7321550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Allodinie da pressione (</a:t>
            </a:r>
            <a:r>
              <a:rPr lang="it-IT" sz="2400" b="1" i="1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allodinia</a:t>
            </a:r>
            <a:r>
              <a:rPr lang="it-IT"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 recettoriale o </a:t>
            </a:r>
            <a:r>
              <a:rPr lang="it-IT" sz="2400" b="1" i="1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primaria</a:t>
            </a:r>
            <a:r>
              <a:rPr lang="it-IT"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rPr>
              <a:t>)?</a:t>
            </a:r>
          </a:p>
        </p:txBody>
      </p:sp>
      <p:sp>
        <p:nvSpPr>
          <p:cNvPr id="207874" name="Titolo 2"/>
          <p:cNvSpPr txBox="1">
            <a:spLocks noGrp="1"/>
          </p:cNvSpPr>
          <p:nvPr>
            <p:ph type="title" idx="4294967295"/>
          </p:nvPr>
        </p:nvSpPr>
        <p:spPr>
          <a:xfrm>
            <a:off x="250825" y="-26988"/>
            <a:ext cx="8893175" cy="1143001"/>
          </a:xfrm>
        </p:spPr>
        <p:txBody>
          <a:bodyPr lIns="91440" tIns="45720" rIns="91440" bIns="45720"/>
          <a:lstStyle/>
          <a:p>
            <a:pPr algn="l" eaLnBrk="1" hangingPunct="1"/>
            <a:r>
              <a:rPr sz="3200" smtClean="0">
                <a:latin typeface="Calibri" pitchFamily="34" charset="0"/>
                <a:ea typeface="Microsoft YaHei" pitchFamily="34" charset="-122"/>
                <a:cs typeface="Mangal"/>
              </a:rPr>
              <a:t>SI EVIDENZIANO SEGNI DI IPERSENSIBILIZZAZIONE</a:t>
            </a:r>
            <a:r>
              <a:rPr sz="4000" smtClean="0">
                <a:latin typeface="Calibri" pitchFamily="34" charset="0"/>
                <a:ea typeface="Microsoft YaHei" pitchFamily="34" charset="-122"/>
                <a:cs typeface="Mangal"/>
              </a:rPr>
              <a:t>?</a:t>
            </a:r>
          </a:p>
        </p:txBody>
      </p:sp>
      <p:pic>
        <p:nvPicPr>
          <p:cNvPr id="207875" name="Immagine 5" descr="DSCN107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160588"/>
            <a:ext cx="31416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6" name="Immagine 6" descr="DSCN107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2133600"/>
            <a:ext cx="287972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ttangolo 1"/>
          <p:cNvSpPr>
            <a:spLocks noChangeArrowheads="1"/>
          </p:cNvSpPr>
          <p:nvPr/>
        </p:nvSpPr>
        <p:spPr bwMode="auto">
          <a:xfrm>
            <a:off x="684213" y="333375"/>
            <a:ext cx="7704137" cy="8255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</a:rPr>
              <a:t>MISURARE LA SOGLIA ALGOGENA DEI RECETTORI PERIFERICI</a:t>
            </a:r>
          </a:p>
        </p:txBody>
      </p:sp>
      <p:sp>
        <p:nvSpPr>
          <p:cNvPr id="209922" name="Rettangolo 2"/>
          <p:cNvSpPr>
            <a:spLocks noChangeArrowheads="1"/>
          </p:cNvSpPr>
          <p:nvPr/>
        </p:nvSpPr>
        <p:spPr bwMode="auto">
          <a:xfrm>
            <a:off x="539750" y="1484313"/>
            <a:ext cx="8135938" cy="37195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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000000"/>
                </a:solidFill>
              </a:rPr>
              <a:t> </a:t>
            </a:r>
            <a:r>
              <a:rPr lang="it-IT" sz="2000" b="1" u="sng">
                <a:solidFill>
                  <a:srgbClr val="000000"/>
                </a:solidFill>
              </a:rPr>
              <a:t>Test positivo</a:t>
            </a:r>
            <a:r>
              <a:rPr lang="it-IT" sz="2000" b="1">
                <a:solidFill>
                  <a:srgbClr val="000000"/>
                </a:solidFill>
              </a:rPr>
              <a:t> (soglia algica ridotta – ALLODINIA PRIMARIA):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</a:rPr>
              <a:t>lo stimolo, normalmente non doloroso, suscita </a:t>
            </a:r>
            <a:r>
              <a:rPr lang="it-IT" sz="2000" b="1">
                <a:solidFill>
                  <a:srgbClr val="000000"/>
                </a:solidFill>
              </a:rPr>
              <a:t>dolore </a:t>
            </a:r>
            <a:r>
              <a:rPr lang="it-IT" sz="2000" b="1" u="sng">
                <a:solidFill>
                  <a:srgbClr val="000000"/>
                </a:solidFill>
              </a:rPr>
              <a:t>nell’area indicata dal paziente come sede del suo dolore </a:t>
            </a:r>
            <a:r>
              <a:rPr lang="it-IT" sz="2000">
                <a:solidFill>
                  <a:srgbClr val="000000"/>
                </a:solidFill>
              </a:rPr>
              <a:t>(ma non al di fuori di quest’area).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</a:rPr>
              <a:t> </a:t>
            </a:r>
            <a:r>
              <a:rPr lang="it-IT" sz="2000" b="1">
                <a:solidFill>
                  <a:srgbClr val="000000"/>
                </a:solidFill>
              </a:rPr>
              <a:t>più lieve è lo stimolo algogeno maggiormente ridotta è la soglia algica dei recettori superficiali o profondi dell’area indagata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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000000"/>
                </a:solidFill>
              </a:rPr>
              <a:t> </a:t>
            </a:r>
            <a:r>
              <a:rPr lang="it-IT" sz="2000" b="1" u="sng">
                <a:solidFill>
                  <a:srgbClr val="000000"/>
                </a:solidFill>
              </a:rPr>
              <a:t>Test negativo</a:t>
            </a:r>
            <a:r>
              <a:rPr lang="it-IT" sz="2000" b="1">
                <a:solidFill>
                  <a:srgbClr val="000000"/>
                </a:solidFill>
              </a:rPr>
              <a:t> </a:t>
            </a:r>
            <a:r>
              <a:rPr lang="it-IT" sz="2000">
                <a:solidFill>
                  <a:srgbClr val="000000"/>
                </a:solidFill>
              </a:rPr>
              <a:t>lo stimolo risulta non doloroso o doloroso in egual misura dentro e fuori l’area indicata dal paziente come sede del dolore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ttangolo 1"/>
          <p:cNvSpPr>
            <a:spLocks noChangeArrowheads="1"/>
          </p:cNvSpPr>
          <p:nvPr/>
        </p:nvSpPr>
        <p:spPr bwMode="auto">
          <a:xfrm>
            <a:off x="611188" y="260350"/>
            <a:ext cx="7921625" cy="8255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</a:rPr>
              <a:t>        TEST DUBBIO = SOGLIA INCERTA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</a:rPr>
              <a:t>              TEST ANTI-ALLODINICO</a:t>
            </a:r>
          </a:p>
        </p:txBody>
      </p:sp>
      <p:sp>
        <p:nvSpPr>
          <p:cNvPr id="211970" name="Rettangolo 2"/>
          <p:cNvSpPr>
            <a:spLocks noChangeArrowheads="1"/>
          </p:cNvSpPr>
          <p:nvPr/>
        </p:nvSpPr>
        <p:spPr bwMode="auto">
          <a:xfrm>
            <a:off x="827088" y="1292225"/>
            <a:ext cx="7561262" cy="46370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</a:rPr>
              <a:t>Test “</a:t>
            </a:r>
            <a:r>
              <a:rPr lang="it-IT" sz="2000" b="1">
                <a:solidFill>
                  <a:srgbClr val="000000"/>
                </a:solidFill>
              </a:rPr>
              <a:t>dubbio”: </a:t>
            </a:r>
            <a:r>
              <a:rPr lang="it-IT" sz="2000">
                <a:solidFill>
                  <a:srgbClr val="000000"/>
                </a:solidFill>
              </a:rPr>
              <a:t>soglia normale o ridotta?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</a:rPr>
              <a:t>•Eseguire </a:t>
            </a:r>
            <a:r>
              <a:rPr lang="it-IT" sz="2000" b="1">
                <a:solidFill>
                  <a:srgbClr val="000000"/>
                </a:solidFill>
              </a:rPr>
              <a:t>test anti-allodinico (diagnosi </a:t>
            </a:r>
            <a:r>
              <a:rPr lang="it-IT" sz="2000" b="1" i="1">
                <a:solidFill>
                  <a:srgbClr val="000000"/>
                </a:solidFill>
              </a:rPr>
              <a:t>ex-adjuvantibus)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</a:rPr>
              <a:t>•Somministrare prednisone 25 o 50 mg/die (o Fans a dose piena) per 3 giorni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</a:rPr>
              <a:t>–</a:t>
            </a:r>
            <a:r>
              <a:rPr lang="it-IT" sz="2000" b="1">
                <a:solidFill>
                  <a:srgbClr val="000000"/>
                </a:solidFill>
              </a:rPr>
              <a:t>TEST POSITIVO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</a:rPr>
              <a:t>Effetto antalgico &gt;4-6 ore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</a:rPr>
              <a:t>Riduzione Intensità del dolore almeno 2 step NRS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</a:rPr>
              <a:t>–</a:t>
            </a:r>
            <a:r>
              <a:rPr lang="it-IT" sz="2000" b="1">
                <a:solidFill>
                  <a:srgbClr val="000000"/>
                </a:solidFill>
              </a:rPr>
              <a:t>TEST NEGATIVO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</a:rPr>
              <a:t>Non variazioni del dolore o riduzione di rapida insorgenza e breve durata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ttangolo 1"/>
          <p:cNvSpPr>
            <a:spLocks noChangeArrowheads="1"/>
          </p:cNvSpPr>
          <p:nvPr/>
        </p:nvSpPr>
        <p:spPr bwMode="auto">
          <a:xfrm>
            <a:off x="539750" y="549275"/>
            <a:ext cx="7848600" cy="43005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>
                <a:solidFill>
                  <a:srgbClr val="000000"/>
                </a:solidFill>
                <a:latin typeface="Calibri" pitchFamily="34" charset="0"/>
              </a:rPr>
              <a:t>A questo punto occorre procedere ad un ulteriore approfondimento diagnostico: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 b="1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00"/>
                </a:solidFill>
                <a:latin typeface="Calibri" pitchFamily="34" charset="0"/>
              </a:rPr>
              <a:t>                             MISURARE LA SOGLIA ALGOGENA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• </a:t>
            </a:r>
            <a:r>
              <a:rPr lang="it-IT" sz="2800">
                <a:solidFill>
                  <a:srgbClr val="000000"/>
                </a:solidFill>
                <a:latin typeface="Calibri" pitchFamily="34" charset="0"/>
              </a:rPr>
              <a:t>dei </a:t>
            </a:r>
            <a:r>
              <a:rPr lang="it-IT" sz="2800" u="sng">
                <a:solidFill>
                  <a:srgbClr val="00B050"/>
                </a:solidFill>
                <a:latin typeface="Calibri" pitchFamily="34" charset="0"/>
              </a:rPr>
              <a:t>neuroni spinali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000000"/>
                </a:solidFill>
                <a:latin typeface="Calibri" pitchFamily="34" charset="0"/>
              </a:rPr>
              <a:t>• </a:t>
            </a:r>
            <a:r>
              <a:rPr lang="it-IT" sz="2800" i="1">
                <a:solidFill>
                  <a:srgbClr val="000000"/>
                </a:solidFill>
                <a:latin typeface="Calibri" pitchFamily="34" charset="0"/>
              </a:rPr>
              <a:t>Obiettivo: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i="1">
              <a:solidFill>
                <a:srgbClr val="000000"/>
              </a:solidFill>
              <a:latin typeface="Calibri" pitchFamily="34" charset="0"/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i="1">
                <a:solidFill>
                  <a:srgbClr val="000000"/>
                </a:solidFill>
                <a:latin typeface="Calibri" pitchFamily="34" charset="0"/>
              </a:rPr>
              <a:t>La soglia algogena dei neuroni spinali è normale o ridotta?</a:t>
            </a:r>
          </a:p>
        </p:txBody>
      </p:sp>
      <p:sp>
        <p:nvSpPr>
          <p:cNvPr id="214018" name="Freccia a destra 2"/>
          <p:cNvSpPr>
            <a:spLocks/>
          </p:cNvSpPr>
          <p:nvPr/>
        </p:nvSpPr>
        <p:spPr bwMode="auto">
          <a:xfrm rot="10800000">
            <a:off x="4643438" y="2924175"/>
            <a:ext cx="1584325" cy="4841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5400 h 21600"/>
              <a:gd name="T14" fmla="*/ 1995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5400"/>
                </a:moveTo>
                <a:lnTo>
                  <a:pt x="18299" y="5400"/>
                </a:lnTo>
                <a:lnTo>
                  <a:pt x="18299" y="0"/>
                </a:lnTo>
                <a:lnTo>
                  <a:pt x="21600" y="10800"/>
                </a:lnTo>
                <a:lnTo>
                  <a:pt x="18299" y="21600"/>
                </a:lnTo>
                <a:lnTo>
                  <a:pt x="18299" y="16200"/>
                </a:lnTo>
                <a:lnTo>
                  <a:pt x="0" y="16200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385D8A"/>
            </a:solidFill>
            <a:prstDash val="solid"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Titolo 1"/>
          <p:cNvSpPr txBox="1">
            <a:spLocks noGrp="1"/>
          </p:cNvSpPr>
          <p:nvPr>
            <p:ph type="title" idx="4294967295"/>
          </p:nvPr>
        </p:nvSpPr>
        <p:spPr>
          <a:xfrm>
            <a:off x="685800" y="115888"/>
            <a:ext cx="7918450" cy="1143000"/>
          </a:xfrm>
          <a:ln w="9360">
            <a:solidFill>
              <a:srgbClr val="C00000"/>
            </a:solidFill>
          </a:ln>
        </p:spPr>
        <p:txBody>
          <a:bodyPr lIns="91440" tIns="45720" rIns="91440" bIns="45720"/>
          <a:lstStyle/>
          <a:p>
            <a:pPr eaLnBrk="1" hangingPunct="1"/>
            <a:r>
              <a:rPr sz="2900" smtClean="0">
                <a:latin typeface="Calibri" pitchFamily="34" charset="0"/>
                <a:ea typeface="Microsoft YaHei" pitchFamily="34" charset="-122"/>
                <a:cs typeface="Mangal"/>
              </a:rPr>
              <a:t/>
            </a:r>
            <a:br>
              <a:rPr sz="2900" smtClean="0">
                <a:latin typeface="Calibri" pitchFamily="34" charset="0"/>
                <a:ea typeface="Microsoft YaHei" pitchFamily="34" charset="-122"/>
                <a:cs typeface="Mangal"/>
              </a:rPr>
            </a:br>
            <a:r>
              <a:rPr sz="2400" b="1" smtClean="0">
                <a:latin typeface="Century Gothic" pitchFamily="34" charset="0"/>
                <a:ea typeface="Microsoft YaHei" pitchFamily="34" charset="-122"/>
                <a:cs typeface="Mangal"/>
              </a:rPr>
              <a:t>5)  Si evidenziano segni di ipersensibilità spinale? </a:t>
            </a:r>
            <a:r>
              <a:rPr sz="2400" b="1" smtClean="0">
                <a:solidFill>
                  <a:srgbClr val="C00000"/>
                </a:solidFill>
                <a:latin typeface="Century Gothic" pitchFamily="34" charset="0"/>
                <a:ea typeface="Microsoft YaHei" pitchFamily="34" charset="-122"/>
                <a:cs typeface="Mangal"/>
              </a:rPr>
              <a:t>(</a:t>
            </a:r>
            <a:r>
              <a:rPr sz="2400" b="1" i="1" smtClean="0">
                <a:solidFill>
                  <a:srgbClr val="C00000"/>
                </a:solidFill>
                <a:latin typeface="Century Gothic" pitchFamily="34" charset="0"/>
                <a:ea typeface="Microsoft YaHei" pitchFamily="34" charset="-122"/>
                <a:cs typeface="Mangal"/>
              </a:rPr>
              <a:t>Allodinia Secondaria</a:t>
            </a:r>
            <a:r>
              <a:rPr sz="2400" b="1" smtClean="0">
                <a:solidFill>
                  <a:srgbClr val="C00000"/>
                </a:solidFill>
                <a:latin typeface="Century Gothic" pitchFamily="34" charset="0"/>
                <a:ea typeface="Microsoft YaHei" pitchFamily="34" charset="-122"/>
                <a:cs typeface="Mangal"/>
              </a:rPr>
              <a:t>)</a:t>
            </a:r>
            <a:br>
              <a:rPr sz="2400" b="1" smtClean="0">
                <a:solidFill>
                  <a:srgbClr val="C00000"/>
                </a:solidFill>
                <a:latin typeface="Century Gothic" pitchFamily="34" charset="0"/>
                <a:ea typeface="Microsoft YaHei" pitchFamily="34" charset="-122"/>
                <a:cs typeface="Mangal"/>
              </a:rPr>
            </a:br>
            <a:endParaRPr sz="2400" b="1" smtClean="0">
              <a:solidFill>
                <a:srgbClr val="C00000"/>
              </a:solidFill>
              <a:latin typeface="Century Gothic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216066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323850" y="1412875"/>
            <a:ext cx="8569325" cy="5256213"/>
          </a:xfrm>
        </p:spPr>
        <p:txBody>
          <a:bodyPr lIns="91440" tIns="45720" rIns="91440" bIns="45720"/>
          <a:lstStyle/>
          <a:p>
            <a:pPr marL="341313" indent="-341313"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</a:pP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A) </a:t>
            </a:r>
            <a:r>
              <a:rPr sz="2800" b="1" smtClean="0">
                <a:latin typeface="Calibri" pitchFamily="34" charset="0"/>
                <a:ea typeface="Microsoft YaHei" pitchFamily="34" charset="-122"/>
                <a:cs typeface="Mangal"/>
              </a:rPr>
              <a:t>dolore di origine recettoriale a bassa soglia</a:t>
            </a: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: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</a:pP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     </a:t>
            </a:r>
            <a:r>
              <a:rPr sz="2000" b="1" u="sng" smtClean="0">
                <a:latin typeface="Calibri" pitchFamily="34" charset="0"/>
                <a:ea typeface="Microsoft YaHei" pitchFamily="34" charset="-122"/>
                <a:cs typeface="Mangal"/>
              </a:rPr>
              <a:t>all’interno dell’area</a:t>
            </a:r>
            <a:r>
              <a:rPr sz="2000" b="1" smtClean="0">
                <a:latin typeface="Calibri" pitchFamily="34" charset="0"/>
                <a:ea typeface="Microsoft YaHei" pitchFamily="34" charset="-122"/>
                <a:cs typeface="Mangal"/>
              </a:rPr>
              <a:t> </a:t>
            </a:r>
            <a:r>
              <a:rPr sz="2000" smtClean="0">
                <a:latin typeface="Calibri" pitchFamily="34" charset="0"/>
                <a:ea typeface="Microsoft YaHei" pitchFamily="34" charset="-122"/>
                <a:cs typeface="Mangal"/>
              </a:rPr>
              <a:t>indicata dal paziente come sede del dolore ricercare la comparsa di dolore evocabile mediante digitopressione più o meno intensa e/o sfioramento con batuffolo o pennello a pelo morbido.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</a:pPr>
            <a:endParaRPr sz="20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</a:pPr>
            <a:endParaRPr sz="20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</a:pPr>
            <a:endParaRPr sz="20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</a:pPr>
            <a:r>
              <a:rPr sz="2000" smtClean="0">
                <a:latin typeface="Calibri" pitchFamily="34" charset="0"/>
                <a:ea typeface="Microsoft YaHei" pitchFamily="34" charset="-122"/>
                <a:cs typeface="Mangal"/>
              </a:rPr>
              <a:t> 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</a:pPr>
            <a:endParaRPr sz="20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</a:pPr>
            <a:endParaRPr sz="20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</a:pPr>
            <a:endParaRPr sz="20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</a:pP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B) </a:t>
            </a:r>
            <a:r>
              <a:rPr sz="2800" b="1" smtClean="0">
                <a:latin typeface="Calibri" pitchFamily="34" charset="0"/>
                <a:ea typeface="Microsoft YaHei" pitchFamily="34" charset="-122"/>
                <a:cs typeface="Mangal"/>
              </a:rPr>
              <a:t>Sospetto dolore neuropatico :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</a:pPr>
            <a:r>
              <a:rPr sz="2000" smtClean="0">
                <a:latin typeface="Calibri" pitchFamily="34" charset="0"/>
                <a:ea typeface="Microsoft YaHei" pitchFamily="34" charset="-122"/>
                <a:cs typeface="Mangal"/>
              </a:rPr>
              <a:t>     </a:t>
            </a:r>
            <a:r>
              <a:rPr sz="2000" b="1" u="sng" smtClean="0">
                <a:latin typeface="Calibri" pitchFamily="34" charset="0"/>
                <a:ea typeface="Microsoft YaHei" pitchFamily="34" charset="-122"/>
                <a:cs typeface="Mangal"/>
              </a:rPr>
              <a:t>Al di fuori dell’area</a:t>
            </a:r>
            <a:r>
              <a:rPr sz="2000" smtClean="0">
                <a:latin typeface="Calibri" pitchFamily="34" charset="0"/>
                <a:ea typeface="Microsoft YaHei" pitchFamily="34" charset="-122"/>
                <a:cs typeface="Mangal"/>
              </a:rPr>
              <a:t> in cui si è rilevato un deficit del sistema somato-sensoriale ricercare la comparsa di dolore evocabile mediante pressione digitale più o meno intensa e/o sfioramento con batuffolo o pennello a pelo morbido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</a:pPr>
            <a:endParaRPr sz="2000"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pic>
        <p:nvPicPr>
          <p:cNvPr id="216067" name="Immagine 4" descr="DSCN107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1763" y="2879725"/>
            <a:ext cx="2312987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Titolo 1"/>
          <p:cNvSpPr txBox="1">
            <a:spLocks noGrp="1"/>
          </p:cNvSpPr>
          <p:nvPr>
            <p:ph type="title" idx="4294967295"/>
          </p:nvPr>
        </p:nvSpPr>
        <p:spPr>
          <a:xfrm>
            <a:off x="-36513" y="188913"/>
            <a:ext cx="9144001" cy="914400"/>
          </a:xfrm>
        </p:spPr>
        <p:txBody>
          <a:bodyPr lIns="91440" tIns="45720" rIns="91440" bIns="45720"/>
          <a:lstStyle/>
          <a:p>
            <a:pPr eaLnBrk="1" hangingPunct="1"/>
            <a:r>
              <a:rPr sz="3600" b="1" smtClean="0">
                <a:latin typeface="Calibri" pitchFamily="34" charset="0"/>
                <a:ea typeface="MS PGothic" pitchFamily="34" charset="-128"/>
                <a:cs typeface="Mangal"/>
              </a:rPr>
              <a:t>IPERSENSIBILITA’ DEI NEURONI SPINALI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179388" y="1268413"/>
            <a:ext cx="8713787" cy="5329237"/>
          </a:xfrm>
        </p:spPr>
        <p:txBody>
          <a:bodyPr lIns="91440" tIns="45720" rIns="91440" bIns="45720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it-IT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it-IT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9pPr>
          </a:lstStyle>
          <a:p>
            <a:pPr marL="0" indent="0" eaLnBrk="1" fontAlgn="auto" hangingPunct="1">
              <a:spcBef>
                <a:spcPts val="573"/>
              </a:spcBef>
              <a:buClr>
                <a:srgbClr val="1C4271"/>
              </a:buClr>
              <a:defRPr/>
            </a:pPr>
            <a:r>
              <a:rPr sz="2300" b="1" smtClean="0">
                <a:solidFill>
                  <a:srgbClr val="1C4271"/>
                </a:solidFill>
                <a:ea typeface="MS PGothic" pitchFamily="34"/>
              </a:rPr>
              <a:t>Generata dagli impulsi nocicettivi provenienti dalla periferia lungo le fibre C (amieliniche, lenta conduzione)</a:t>
            </a:r>
          </a:p>
          <a:p>
            <a:pPr marL="0" indent="0" eaLnBrk="1" fontAlgn="auto" hangingPunct="1">
              <a:spcBef>
                <a:spcPts val="573"/>
              </a:spcBef>
              <a:buClr>
                <a:srgbClr val="1C4271"/>
              </a:buClr>
              <a:defRPr/>
            </a:pPr>
            <a:r>
              <a:rPr sz="2300" b="1" smtClean="0">
                <a:solidFill>
                  <a:srgbClr val="1C4271"/>
                </a:solidFill>
                <a:ea typeface="MS PGothic" pitchFamily="34"/>
              </a:rPr>
              <a:t>E’ un aumento della sensibilità dei neuroni spinali conosciuti come </a:t>
            </a:r>
            <a:r>
              <a:rPr sz="2300" b="1" smtClean="0">
                <a:effectLst>
                  <a:outerShdw dist="17961" dir="2700000">
                    <a:scrgbClr r="0" g="0" b="0"/>
                  </a:outerShdw>
                </a:effectLst>
                <a:ea typeface="MS PGothic" pitchFamily="34"/>
              </a:rPr>
              <a:t>WRNS</a:t>
            </a:r>
            <a:r>
              <a:rPr sz="2300" b="1" smtClean="0">
                <a:ea typeface="MS PGothic" pitchFamily="34"/>
              </a:rPr>
              <a:t> </a:t>
            </a:r>
            <a:r>
              <a:rPr sz="2300" b="1" i="1" smtClean="0">
                <a:ea typeface="MS PGothic" pitchFamily="34"/>
              </a:rPr>
              <a:t>(Wide dynamic Range NeuronS</a:t>
            </a:r>
            <a:r>
              <a:rPr sz="2300" b="1" i="1" smtClean="0">
                <a:solidFill>
                  <a:srgbClr val="1C4271"/>
                </a:solidFill>
                <a:ea typeface="MS PGothic" pitchFamily="34"/>
              </a:rPr>
              <a:t>)</a:t>
            </a:r>
            <a:r>
              <a:rPr sz="2300" b="1" smtClean="0">
                <a:solidFill>
                  <a:srgbClr val="1C4271"/>
                </a:solidFill>
                <a:ea typeface="MS PGothic" pitchFamily="34"/>
              </a:rPr>
              <a:t> o neuroni ad ampio spettro dinamico</a:t>
            </a:r>
          </a:p>
          <a:p>
            <a:pPr marL="0" indent="0" eaLnBrk="1" fontAlgn="auto" hangingPunct="1">
              <a:spcBef>
                <a:spcPts val="573"/>
              </a:spcBef>
              <a:buClr>
                <a:srgbClr val="1C4271"/>
              </a:buClr>
              <a:defRPr/>
            </a:pPr>
            <a:r>
              <a:rPr sz="2300" b="1" smtClean="0">
                <a:solidFill>
                  <a:srgbClr val="1C4271"/>
                </a:solidFill>
                <a:ea typeface="MS PGothic" pitchFamily="34"/>
              </a:rPr>
              <a:t>L’aumentata sensibilità porta ad un aumento del dolore spontaneo a parità di impulsi afferenti</a:t>
            </a:r>
          </a:p>
          <a:p>
            <a:pPr marL="0" indent="0" eaLnBrk="1" fontAlgn="auto" hangingPunct="1">
              <a:spcBef>
                <a:spcPts val="573"/>
              </a:spcBef>
              <a:buClr>
                <a:srgbClr val="1C4271"/>
              </a:buClr>
              <a:defRPr/>
            </a:pPr>
            <a:r>
              <a:rPr sz="2300" b="1" smtClean="0">
                <a:solidFill>
                  <a:srgbClr val="1C4271"/>
                </a:solidFill>
                <a:ea typeface="MS PGothic" pitchFamily="34"/>
              </a:rPr>
              <a:t>Si allarga il campo recettoriale ed il paziente avverte dolore in un’area </a:t>
            </a:r>
            <a:r>
              <a:rPr sz="2300" b="1" i="1" smtClean="0">
                <a:ea typeface="MS PGothic" pitchFamily="34"/>
              </a:rPr>
              <a:t>molto più estesa,</a:t>
            </a:r>
            <a:r>
              <a:rPr sz="2300" b="1" smtClean="0">
                <a:ea typeface="MS PGothic" pitchFamily="34"/>
              </a:rPr>
              <a:t> </a:t>
            </a:r>
            <a:r>
              <a:rPr sz="2300" b="1" i="1" smtClean="0">
                <a:ea typeface="MS PGothic" pitchFamily="34"/>
              </a:rPr>
              <a:t>intorno</a:t>
            </a:r>
            <a:r>
              <a:rPr sz="2300" b="1" smtClean="0">
                <a:ea typeface="MS PGothic" pitchFamily="34"/>
              </a:rPr>
              <a:t> </a:t>
            </a:r>
            <a:r>
              <a:rPr sz="2300" b="1" smtClean="0">
                <a:solidFill>
                  <a:srgbClr val="1C4271"/>
                </a:solidFill>
                <a:ea typeface="MS PGothic" pitchFamily="34"/>
              </a:rPr>
              <a:t>quella lesa ed anche in aree </a:t>
            </a:r>
            <a:r>
              <a:rPr sz="2300" b="1" i="1" smtClean="0">
                <a:ea typeface="MS PGothic" pitchFamily="34"/>
              </a:rPr>
              <a:t>lontane</a:t>
            </a:r>
            <a:r>
              <a:rPr sz="2300" b="1" smtClean="0">
                <a:ea typeface="MS PGothic" pitchFamily="34"/>
              </a:rPr>
              <a:t> (dolore riferito)</a:t>
            </a:r>
          </a:p>
          <a:p>
            <a:pPr marL="0" indent="0" eaLnBrk="1" fontAlgn="auto" hangingPunct="1">
              <a:spcBef>
                <a:spcPts val="573"/>
              </a:spcBef>
              <a:buClr>
                <a:srgbClr val="1C4271"/>
              </a:buClr>
              <a:defRPr/>
            </a:pPr>
            <a:r>
              <a:rPr sz="2300" b="1" smtClean="0">
                <a:solidFill>
                  <a:srgbClr val="1C4271"/>
                </a:solidFill>
                <a:ea typeface="MS PGothic" pitchFamily="34"/>
              </a:rPr>
              <a:t>Il paziente </a:t>
            </a:r>
            <a:r>
              <a:rPr sz="2300" b="1" i="1" smtClean="0">
                <a:ea typeface="MS PGothic" pitchFamily="34"/>
              </a:rPr>
              <a:t>non discrimina</a:t>
            </a:r>
            <a:r>
              <a:rPr sz="2300" b="1" smtClean="0">
                <a:ea typeface="MS PGothic" pitchFamily="34"/>
              </a:rPr>
              <a:t> </a:t>
            </a:r>
            <a:r>
              <a:rPr sz="2300" b="1" smtClean="0">
                <a:solidFill>
                  <a:srgbClr val="1C4271"/>
                </a:solidFill>
                <a:ea typeface="MS PGothic" pitchFamily="34"/>
              </a:rPr>
              <a:t>più gli stimoli applicati sui tessuti</a:t>
            </a:r>
          </a:p>
          <a:p>
            <a:pPr marL="0" indent="0" eaLnBrk="1" fontAlgn="auto" hangingPunct="1">
              <a:spcBef>
                <a:spcPts val="573"/>
              </a:spcBef>
              <a:buClr>
                <a:srgbClr val="1C4271"/>
              </a:buClr>
              <a:defRPr/>
            </a:pPr>
            <a:r>
              <a:rPr sz="2300" b="1" smtClean="0">
                <a:solidFill>
                  <a:srgbClr val="1C4271"/>
                </a:solidFill>
                <a:ea typeface="MS PGothic" pitchFamily="34"/>
              </a:rPr>
              <a:t>stimoli </a:t>
            </a:r>
            <a:r>
              <a:rPr sz="2300" b="1" i="1" smtClean="0">
                <a:ea typeface="MS PGothic" pitchFamily="34"/>
              </a:rPr>
              <a:t>non nocivi</a:t>
            </a:r>
            <a:r>
              <a:rPr sz="2300" b="1" smtClean="0">
                <a:ea typeface="MS PGothic" pitchFamily="34"/>
              </a:rPr>
              <a:t> </a:t>
            </a:r>
            <a:r>
              <a:rPr sz="2300" b="1" smtClean="0">
                <a:solidFill>
                  <a:srgbClr val="1C4271"/>
                </a:solidFill>
                <a:ea typeface="MS PGothic" pitchFamily="34"/>
              </a:rPr>
              <a:t>danno origine a dolore (allodinia secondaria) in aree sane.</a:t>
            </a:r>
          </a:p>
          <a:p>
            <a:pPr marL="0" indent="0" eaLnBrk="1" fontAlgn="auto" hangingPunct="1">
              <a:spcBef>
                <a:spcPts val="573"/>
              </a:spcBef>
              <a:buClr>
                <a:srgbClr val="1C4271"/>
              </a:buClr>
              <a:defRPr/>
            </a:pPr>
            <a:endParaRPr sz="2300" b="1" smtClean="0">
              <a:solidFill>
                <a:srgbClr val="1C4271"/>
              </a:solidFill>
              <a:ea typeface="MS PGothic" pitchFamily="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olo 1"/>
          <p:cNvSpPr txBox="1">
            <a:spLocks noGrp="1"/>
          </p:cNvSpPr>
          <p:nvPr>
            <p:ph type="title" idx="4294967295"/>
          </p:nvPr>
        </p:nvSpPr>
        <p:spPr>
          <a:xfrm>
            <a:off x="684213" y="333375"/>
            <a:ext cx="7772400" cy="1143000"/>
          </a:xfrm>
          <a:ln w="9360">
            <a:solidFill>
              <a:srgbClr val="C00000"/>
            </a:solidFill>
          </a:ln>
        </p:spPr>
        <p:txBody>
          <a:bodyPr lIns="91440" tIns="45720" rIns="91440" bIns="45720"/>
          <a:lstStyle/>
          <a:p>
            <a:pPr eaLnBrk="1" hangingPunct="1"/>
            <a:r>
              <a:rPr sz="2400" b="1" smtClean="0">
                <a:latin typeface="Century Gothic" pitchFamily="34" charset="0"/>
                <a:ea typeface="Microsoft YaHei" pitchFamily="34" charset="-122"/>
                <a:cs typeface="Mangal"/>
              </a:rPr>
              <a:t>6) Si evidenziano ‘incongruenze’ che richiedono l’invio in consulenza specialistica?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457200" y="1998663"/>
            <a:ext cx="8229600" cy="4525962"/>
          </a:xfrm>
        </p:spPr>
        <p:txBody>
          <a:bodyPr lIns="91440" tIns="45720" rIns="91440" bIns="45720"/>
          <a:lstStyle>
            <a:def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defPPr>
            <a:lvl1pPr marL="342720" marR="0" lvl="0" indent="-342720" algn="l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it-IT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it-IT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defRPr>
            </a:lvl9pPr>
          </a:lstStyle>
          <a:p>
            <a:pPr marL="0" indent="0" eaLnBrk="1" fontAlgn="auto" hangingPunct="1">
              <a:spcBef>
                <a:spcPts val="697"/>
              </a:spcBef>
              <a:buFont typeface="Arial" pitchFamily="34"/>
              <a:buAutoNum type="alphaUcParenR"/>
              <a:defRPr/>
            </a:pPr>
            <a:r>
              <a:rPr sz="2800" smtClean="0"/>
              <a:t>i risultati delle manovre eseguite nei 5 punti descritti precedentemente non sono tra loro concordanti o si rilevano dati non perfettamente comprensibili o giustificabili</a:t>
            </a:r>
          </a:p>
          <a:p>
            <a:pPr marL="514080" indent="-514080" eaLnBrk="1" fontAlgn="auto" hangingPunct="1">
              <a:spcBef>
                <a:spcPts val="697"/>
              </a:spcBef>
              <a:buFont typeface="Arial" pitchFamily="34"/>
              <a:buNone/>
              <a:defRPr/>
            </a:pPr>
            <a:endParaRPr sz="2800" smtClean="0"/>
          </a:p>
          <a:p>
            <a:pPr marL="514080" indent="-514080" eaLnBrk="1" fontAlgn="auto" hangingPunct="1">
              <a:spcBef>
                <a:spcPts val="697"/>
              </a:spcBef>
              <a:buFont typeface="Arial" pitchFamily="34"/>
              <a:buNone/>
              <a:defRPr/>
            </a:pPr>
            <a:r>
              <a:rPr sz="2800" smtClean="0"/>
              <a:t>B) i dati sono chiari e si ipotizza un dolore neuropatico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Connettore 1 50"/>
          <p:cNvSpPr>
            <a:spLocks noChangeShapeType="1"/>
          </p:cNvSpPr>
          <p:nvPr/>
        </p:nvSpPr>
        <p:spPr bwMode="auto">
          <a:xfrm>
            <a:off x="7380288" y="5229225"/>
            <a:ext cx="0" cy="3587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10" name="Connettore 1 72"/>
          <p:cNvSpPr>
            <a:spLocks noChangeShapeType="1"/>
          </p:cNvSpPr>
          <p:nvPr/>
        </p:nvSpPr>
        <p:spPr bwMode="auto">
          <a:xfrm>
            <a:off x="4572000" y="5876925"/>
            <a:ext cx="0" cy="3603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11" name="Connettore 1 57"/>
          <p:cNvSpPr>
            <a:spLocks noChangeShapeType="1"/>
          </p:cNvSpPr>
          <p:nvPr/>
        </p:nvSpPr>
        <p:spPr bwMode="auto">
          <a:xfrm>
            <a:off x="4138613" y="5229225"/>
            <a:ext cx="3241675" cy="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12" name="Connettore 1 66"/>
          <p:cNvSpPr>
            <a:spLocks noChangeShapeType="1"/>
          </p:cNvSpPr>
          <p:nvPr/>
        </p:nvSpPr>
        <p:spPr bwMode="auto">
          <a:xfrm>
            <a:off x="1476375" y="5229225"/>
            <a:ext cx="0" cy="3603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13" name="Connettore 1 39"/>
          <p:cNvSpPr>
            <a:spLocks noChangeShapeType="1"/>
          </p:cNvSpPr>
          <p:nvPr/>
        </p:nvSpPr>
        <p:spPr bwMode="auto">
          <a:xfrm>
            <a:off x="4500563" y="4941888"/>
            <a:ext cx="0" cy="28733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14" name="Connettore 1 55"/>
          <p:cNvSpPr>
            <a:spLocks noChangeShapeType="1"/>
          </p:cNvSpPr>
          <p:nvPr/>
        </p:nvSpPr>
        <p:spPr bwMode="auto">
          <a:xfrm>
            <a:off x="1476375" y="2852738"/>
            <a:ext cx="0" cy="136842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15" name="Connettore 1 44"/>
          <p:cNvSpPr>
            <a:spLocks noChangeShapeType="1"/>
          </p:cNvSpPr>
          <p:nvPr/>
        </p:nvSpPr>
        <p:spPr bwMode="auto">
          <a:xfrm>
            <a:off x="7451725" y="5805488"/>
            <a:ext cx="0" cy="36036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16" name="Connettore 1 45"/>
          <p:cNvSpPr>
            <a:spLocks noChangeShapeType="1"/>
          </p:cNvSpPr>
          <p:nvPr/>
        </p:nvSpPr>
        <p:spPr bwMode="auto">
          <a:xfrm>
            <a:off x="4140200" y="5229225"/>
            <a:ext cx="0" cy="3587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17" name="Connettore 1 40"/>
          <p:cNvSpPr>
            <a:spLocks noChangeShapeType="1"/>
          </p:cNvSpPr>
          <p:nvPr/>
        </p:nvSpPr>
        <p:spPr bwMode="auto">
          <a:xfrm>
            <a:off x="7740650" y="4005263"/>
            <a:ext cx="0" cy="3587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18" name="Connettore 1 41"/>
          <p:cNvSpPr>
            <a:spLocks noChangeShapeType="1"/>
          </p:cNvSpPr>
          <p:nvPr/>
        </p:nvSpPr>
        <p:spPr bwMode="auto">
          <a:xfrm>
            <a:off x="4500563" y="3933825"/>
            <a:ext cx="0" cy="3603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19" name="Connettore 1 43"/>
          <p:cNvSpPr>
            <a:spLocks noChangeShapeType="1"/>
          </p:cNvSpPr>
          <p:nvPr/>
        </p:nvSpPr>
        <p:spPr bwMode="auto">
          <a:xfrm>
            <a:off x="4500563" y="3068638"/>
            <a:ext cx="0" cy="36036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20" name="Connettore 1 42"/>
          <p:cNvSpPr>
            <a:spLocks noChangeShapeType="1"/>
          </p:cNvSpPr>
          <p:nvPr/>
        </p:nvSpPr>
        <p:spPr bwMode="auto">
          <a:xfrm>
            <a:off x="7667625" y="3068638"/>
            <a:ext cx="0" cy="36036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21" name="Connettore 1 36"/>
          <p:cNvSpPr>
            <a:spLocks noChangeShapeType="1"/>
          </p:cNvSpPr>
          <p:nvPr/>
        </p:nvSpPr>
        <p:spPr bwMode="auto">
          <a:xfrm>
            <a:off x="6227763" y="2708275"/>
            <a:ext cx="0" cy="3603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22" name="Connettore 1 28"/>
          <p:cNvSpPr>
            <a:spLocks noChangeShapeType="1"/>
          </p:cNvSpPr>
          <p:nvPr/>
        </p:nvSpPr>
        <p:spPr bwMode="auto">
          <a:xfrm>
            <a:off x="4067175" y="1484313"/>
            <a:ext cx="0" cy="36036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23" name="Connettore 1 38"/>
          <p:cNvSpPr>
            <a:spLocks noChangeShapeType="1"/>
          </p:cNvSpPr>
          <p:nvPr/>
        </p:nvSpPr>
        <p:spPr bwMode="auto">
          <a:xfrm>
            <a:off x="6227763" y="1844675"/>
            <a:ext cx="0" cy="3603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24" name="Connettore 1 37"/>
          <p:cNvSpPr>
            <a:spLocks noChangeShapeType="1"/>
          </p:cNvSpPr>
          <p:nvPr/>
        </p:nvSpPr>
        <p:spPr bwMode="auto">
          <a:xfrm>
            <a:off x="1476375" y="1844675"/>
            <a:ext cx="0" cy="3603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grpSp>
        <p:nvGrpSpPr>
          <p:cNvPr id="222225" name="CasellaDiTesto 3"/>
          <p:cNvGrpSpPr>
            <a:grpSpLocks/>
          </p:cNvGrpSpPr>
          <p:nvPr/>
        </p:nvGrpSpPr>
        <p:grpSpPr bwMode="auto">
          <a:xfrm>
            <a:off x="0" y="-23813"/>
            <a:ext cx="9223375" cy="652463"/>
            <a:chOff x="0" y="-23760"/>
            <a:chExt cx="9223200" cy="652320"/>
          </a:xfrm>
        </p:grpSpPr>
        <p:pic>
          <p:nvPicPr>
            <p:cNvPr id="222268" name="CasellaDiTesto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23760"/>
              <a:ext cx="9223200" cy="652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Figura a mano libera 19"/>
            <p:cNvSpPr/>
            <p:nvPr/>
          </p:nvSpPr>
          <p:spPr>
            <a:xfrm>
              <a:off x="107948" y="76231"/>
              <a:ext cx="8964443" cy="39837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2000">
                  <a:solidFill>
                    <a:srgbClr val="FF0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Arial Rounded MT Bold" pitchFamily="34"/>
                  <a:ea typeface="Arial" pitchFamily="34"/>
                  <a:cs typeface="Arial" pitchFamily="34"/>
                </a:rPr>
                <a:t>LE DEFINIZIONI DIAGNOSTICHE IN FUNZIONE DEL PAIN GENERATOR</a:t>
              </a:r>
            </a:p>
          </p:txBody>
        </p:sp>
      </p:grpSp>
      <p:sp>
        <p:nvSpPr>
          <p:cNvPr id="21" name="Rettangolo arrotondato 6"/>
          <p:cNvSpPr/>
          <p:nvPr/>
        </p:nvSpPr>
        <p:spPr>
          <a:xfrm>
            <a:off x="2484438" y="693738"/>
            <a:ext cx="3240087" cy="8636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A3C4FF"/>
              </a:gs>
              <a:gs pos="100000">
                <a:srgbClr val="E5EEFF"/>
              </a:gs>
            </a:gsLst>
            <a:lin ang="162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0160" dir="5400000" algn="tl">
              <a:srgbClr val="000000">
                <a:alpha val="38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solidFill>
                  <a:srgbClr val="002060"/>
                </a:solidFill>
                <a:latin typeface="Calibri" pitchFamily="34"/>
                <a:ea typeface="Arial" pitchFamily="34"/>
                <a:cs typeface="Arial" pitchFamily="34"/>
              </a:rPr>
              <a:t>Valutazione</a:t>
            </a:r>
            <a:r>
              <a:rPr lang="it-IT" sz="2000">
                <a:solidFill>
                  <a:srgbClr val="002060"/>
                </a:solidFill>
                <a:latin typeface="Calibri" pitchFamily="34"/>
                <a:ea typeface="Arial" pitchFamily="34"/>
                <a:cs typeface="Arial" pitchFamily="34"/>
              </a:rPr>
              <a:t> </a:t>
            </a:r>
            <a:r>
              <a:rPr lang="it-IT" sz="2000" b="1">
                <a:solidFill>
                  <a:srgbClr val="002060"/>
                </a:solidFill>
                <a:latin typeface="Calibri" pitchFamily="34"/>
                <a:ea typeface="Arial" pitchFamily="34"/>
                <a:cs typeface="Arial" pitchFamily="34"/>
              </a:rPr>
              <a:t>integrità del sistema somato-sensoriale</a:t>
            </a:r>
          </a:p>
        </p:txBody>
      </p:sp>
      <p:grpSp>
        <p:nvGrpSpPr>
          <p:cNvPr id="222227" name="Rettangolo arrotondato 7"/>
          <p:cNvGrpSpPr>
            <a:grpSpLocks/>
          </p:cNvGrpSpPr>
          <p:nvPr/>
        </p:nvGrpSpPr>
        <p:grpSpPr bwMode="auto">
          <a:xfrm>
            <a:off x="165100" y="2047875"/>
            <a:ext cx="3333750" cy="884238"/>
            <a:chOff x="165240" y="2048040"/>
            <a:chExt cx="3333600" cy="884159"/>
          </a:xfrm>
        </p:grpSpPr>
        <p:pic>
          <p:nvPicPr>
            <p:cNvPr id="222266" name="Rettangolo arrotondato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5240" y="2048040"/>
              <a:ext cx="3333600" cy="88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267" name="Figura a mano libera 23"/>
            <p:cNvSpPr>
              <a:spLocks noChangeArrowheads="1"/>
            </p:cNvSpPr>
            <p:nvPr/>
          </p:nvSpPr>
          <p:spPr bwMode="auto">
            <a:xfrm>
              <a:off x="287280" y="2168639"/>
              <a:ext cx="3097439" cy="64908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400" b="1">
                  <a:solidFill>
                    <a:srgbClr val="002060"/>
                  </a:solidFill>
                  <a:latin typeface="Calibri" pitchFamily="34" charset="0"/>
                </a:rPr>
                <a:t>SOSPETTA  LESIONE DI  FIBRA      </a:t>
              </a:r>
              <a:r>
                <a:rPr lang="it-IT" sz="1400">
                  <a:solidFill>
                    <a:srgbClr val="002060"/>
                  </a:solidFill>
                  <a:latin typeface="Calibri" pitchFamily="34" charset="0"/>
                </a:rPr>
                <a:t> </a:t>
              </a:r>
              <a:r>
                <a:rPr lang="it-IT" sz="1400" b="1" i="1">
                  <a:solidFill>
                    <a:srgbClr val="FF0000"/>
                  </a:solidFill>
                  <a:latin typeface="Calibri" pitchFamily="34" charset="0"/>
                </a:rPr>
                <a:t>(dolore neuropatico periferico)</a:t>
              </a:r>
            </a:p>
          </p:txBody>
        </p:sp>
      </p:grpSp>
      <p:grpSp>
        <p:nvGrpSpPr>
          <p:cNvPr id="222228" name="Rettangolo arrotondato 10"/>
          <p:cNvGrpSpPr>
            <a:grpSpLocks/>
          </p:cNvGrpSpPr>
          <p:nvPr/>
        </p:nvGrpSpPr>
        <p:grpSpPr bwMode="auto">
          <a:xfrm>
            <a:off x="4681538" y="2060575"/>
            <a:ext cx="3048000" cy="884238"/>
            <a:chOff x="4681440" y="2060639"/>
            <a:chExt cx="3048120" cy="884159"/>
          </a:xfrm>
        </p:grpSpPr>
        <p:pic>
          <p:nvPicPr>
            <p:cNvPr id="222264" name="Rettangolo arrotondato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81440" y="2060639"/>
              <a:ext cx="3048120" cy="88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265" name="Figura a mano libera 26"/>
            <p:cNvSpPr>
              <a:spLocks noChangeArrowheads="1"/>
            </p:cNvSpPr>
            <p:nvPr/>
          </p:nvSpPr>
          <p:spPr bwMode="auto">
            <a:xfrm>
              <a:off x="4799160" y="2178000"/>
              <a:ext cx="2809800" cy="6444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400" b="1">
                  <a:solidFill>
                    <a:srgbClr val="002060"/>
                  </a:solidFill>
                  <a:latin typeface="Calibri" pitchFamily="34" charset="0"/>
                </a:rPr>
                <a:t>INTEGRITA’ DELLE FIBRE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400" b="1" i="1">
                  <a:solidFill>
                    <a:srgbClr val="FF0000"/>
                  </a:solidFill>
                  <a:latin typeface="Calibri" pitchFamily="34" charset="0"/>
                </a:rPr>
                <a:t> (dolore nocicettivo)</a:t>
              </a:r>
            </a:p>
          </p:txBody>
        </p:sp>
      </p:grpSp>
      <p:grpSp>
        <p:nvGrpSpPr>
          <p:cNvPr id="222229" name="Rettangolo arrotondato 11"/>
          <p:cNvGrpSpPr>
            <a:grpSpLocks/>
          </p:cNvGrpSpPr>
          <p:nvPr/>
        </p:nvGrpSpPr>
        <p:grpSpPr bwMode="auto">
          <a:xfrm>
            <a:off x="3408363" y="3200400"/>
            <a:ext cx="2754312" cy="884238"/>
            <a:chOff x="3408480" y="3200400"/>
            <a:chExt cx="2754360" cy="884159"/>
          </a:xfrm>
        </p:grpSpPr>
        <p:pic>
          <p:nvPicPr>
            <p:cNvPr id="222262" name="Rettangolo arrotondato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08480" y="3200400"/>
              <a:ext cx="2754360" cy="88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263" name="Figura a mano libera 29"/>
            <p:cNvSpPr>
              <a:spLocks noChangeArrowheads="1"/>
            </p:cNvSpPr>
            <p:nvPr/>
          </p:nvSpPr>
          <p:spPr bwMode="auto">
            <a:xfrm>
              <a:off x="3527279" y="3319559"/>
              <a:ext cx="2521080" cy="65088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2000" b="1">
                  <a:solidFill>
                    <a:srgbClr val="002060"/>
                  </a:solidFill>
                  <a:latin typeface="Calibri" pitchFamily="34" charset="0"/>
                </a:rPr>
                <a:t>Allodinia recettoriale (primaria) SI</a:t>
              </a:r>
            </a:p>
          </p:txBody>
        </p:sp>
      </p:grpSp>
      <p:grpSp>
        <p:nvGrpSpPr>
          <p:cNvPr id="222230" name="Rettangolo arrotondato 12"/>
          <p:cNvGrpSpPr>
            <a:grpSpLocks/>
          </p:cNvGrpSpPr>
          <p:nvPr/>
        </p:nvGrpSpPr>
        <p:grpSpPr bwMode="auto">
          <a:xfrm>
            <a:off x="6284913" y="3200400"/>
            <a:ext cx="2762250" cy="884238"/>
            <a:chOff x="6284879" y="3200400"/>
            <a:chExt cx="2762280" cy="884159"/>
          </a:xfrm>
        </p:grpSpPr>
        <p:pic>
          <p:nvPicPr>
            <p:cNvPr id="222260" name="Rettangolo arrotondato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284879" y="3200400"/>
              <a:ext cx="2762280" cy="88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261" name="Figura a mano libera 32"/>
            <p:cNvSpPr>
              <a:spLocks noChangeArrowheads="1"/>
            </p:cNvSpPr>
            <p:nvPr/>
          </p:nvSpPr>
          <p:spPr bwMode="auto">
            <a:xfrm>
              <a:off x="6407279" y="3319559"/>
              <a:ext cx="2522520" cy="65088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2000" b="1">
                  <a:solidFill>
                    <a:srgbClr val="002060"/>
                  </a:solidFill>
                  <a:latin typeface="Calibri" pitchFamily="34" charset="0"/>
                </a:rPr>
                <a:t>Allodinia recettoriale (primaria) NO</a:t>
              </a:r>
            </a:p>
          </p:txBody>
        </p:sp>
      </p:grpSp>
      <p:grpSp>
        <p:nvGrpSpPr>
          <p:cNvPr id="222231" name="Rettangolo arrotondato 13"/>
          <p:cNvGrpSpPr>
            <a:grpSpLocks/>
          </p:cNvGrpSpPr>
          <p:nvPr/>
        </p:nvGrpSpPr>
        <p:grpSpPr bwMode="auto">
          <a:xfrm>
            <a:off x="3481388" y="4206875"/>
            <a:ext cx="2681287" cy="882650"/>
            <a:chOff x="3481560" y="4206960"/>
            <a:chExt cx="2681280" cy="882719"/>
          </a:xfrm>
        </p:grpSpPr>
        <p:pic>
          <p:nvPicPr>
            <p:cNvPr id="222258" name="Rettangolo arrotondato 1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81560" y="4206960"/>
              <a:ext cx="2681280" cy="88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259" name="Figura a mano libera 35"/>
            <p:cNvSpPr>
              <a:spLocks noChangeArrowheads="1"/>
            </p:cNvSpPr>
            <p:nvPr/>
          </p:nvSpPr>
          <p:spPr bwMode="auto">
            <a:xfrm>
              <a:off x="3598920" y="4327560"/>
              <a:ext cx="2449440" cy="65088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600" b="1">
                  <a:solidFill>
                    <a:srgbClr val="002060"/>
                  </a:solidFill>
                  <a:latin typeface="Calibri" pitchFamily="34" charset="0"/>
                </a:rPr>
                <a:t>DOLORE INFIAMMATORIO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200" b="1">
                  <a:solidFill>
                    <a:srgbClr val="FF0000"/>
                  </a:solidFill>
                  <a:latin typeface="Calibri" pitchFamily="34" charset="0"/>
                </a:rPr>
                <a:t>(dolore nocicettivo a bassa soglia)</a:t>
              </a:r>
            </a:p>
          </p:txBody>
        </p:sp>
      </p:grpSp>
      <p:grpSp>
        <p:nvGrpSpPr>
          <p:cNvPr id="222232" name="Rettangolo arrotondato 14"/>
          <p:cNvGrpSpPr>
            <a:grpSpLocks/>
          </p:cNvGrpSpPr>
          <p:nvPr/>
        </p:nvGrpSpPr>
        <p:grpSpPr bwMode="auto">
          <a:xfrm>
            <a:off x="6284913" y="4206875"/>
            <a:ext cx="2938462" cy="955675"/>
            <a:chOff x="6284879" y="4206960"/>
            <a:chExt cx="2938320" cy="955440"/>
          </a:xfrm>
        </p:grpSpPr>
        <p:pic>
          <p:nvPicPr>
            <p:cNvPr id="222256" name="Rettangolo arrotondato 1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284879" y="4206960"/>
              <a:ext cx="2938320" cy="955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Figura a mano libera 38"/>
            <p:cNvSpPr/>
            <p:nvPr/>
          </p:nvSpPr>
          <p:spPr>
            <a:xfrm>
              <a:off x="6410285" y="4332342"/>
              <a:ext cx="2695445" cy="7141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 anchor="ctr"/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600" b="1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Calibri" pitchFamily="34"/>
                  <a:ea typeface="Arial" pitchFamily="34"/>
                  <a:cs typeface="Arial" pitchFamily="34"/>
                </a:rPr>
                <a:t>DOLORE MECCANICO STRUTTURALE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400">
                  <a:solidFill>
                    <a:srgbClr val="002060"/>
                  </a:solidFill>
                  <a:latin typeface="Calibri" pitchFamily="34"/>
                  <a:ea typeface="Arial" pitchFamily="34"/>
                  <a:cs typeface="Arial" pitchFamily="34"/>
                </a:rPr>
                <a:t> </a:t>
              </a:r>
              <a:r>
                <a:rPr lang="it-IT" sz="1200" b="1">
                  <a:solidFill>
                    <a:srgbClr val="FF0000"/>
                  </a:solidFill>
                  <a:latin typeface="Calibri" pitchFamily="34"/>
                  <a:ea typeface="Arial" pitchFamily="34"/>
                  <a:cs typeface="Arial" pitchFamily="34"/>
                </a:rPr>
                <a:t>(dolore nocicettivo a soglia normale)</a:t>
              </a:r>
            </a:p>
          </p:txBody>
        </p:sp>
      </p:grpSp>
      <p:grpSp>
        <p:nvGrpSpPr>
          <p:cNvPr id="222233" name="Rettangolo arrotondato 16"/>
          <p:cNvGrpSpPr>
            <a:grpSpLocks/>
          </p:cNvGrpSpPr>
          <p:nvPr/>
        </p:nvGrpSpPr>
        <p:grpSpPr bwMode="auto">
          <a:xfrm>
            <a:off x="6430963" y="5284788"/>
            <a:ext cx="2682875" cy="744537"/>
            <a:chOff x="6431040" y="5284800"/>
            <a:chExt cx="2682720" cy="744480"/>
          </a:xfrm>
        </p:grpSpPr>
        <p:pic>
          <p:nvPicPr>
            <p:cNvPr id="222254" name="Rettangolo arrotondato 1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431040" y="5284800"/>
              <a:ext cx="2682720" cy="744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255" name="Figura a mano libera 41"/>
            <p:cNvSpPr>
              <a:spLocks noChangeArrowheads="1"/>
            </p:cNvSpPr>
            <p:nvPr/>
          </p:nvSpPr>
          <p:spPr bwMode="auto">
            <a:xfrm>
              <a:off x="6543720" y="5400720"/>
              <a:ext cx="2465280" cy="52056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400">
                  <a:solidFill>
                    <a:srgbClr val="002060"/>
                  </a:solidFill>
                  <a:latin typeface="Calibri" pitchFamily="34" charset="0"/>
                </a:rPr>
                <a:t>ALLODINIA DA SENS. SPINALE (secondaria) </a:t>
              </a:r>
              <a:r>
                <a:rPr lang="it-IT" sz="2000" b="1">
                  <a:solidFill>
                    <a:srgbClr val="002060"/>
                  </a:solidFill>
                  <a:latin typeface="Calibri" pitchFamily="34" charset="0"/>
                </a:rPr>
                <a:t>NO</a:t>
              </a:r>
            </a:p>
          </p:txBody>
        </p:sp>
      </p:grpSp>
      <p:grpSp>
        <p:nvGrpSpPr>
          <p:cNvPr id="222234" name="Rettangolo arrotondato 17"/>
          <p:cNvGrpSpPr>
            <a:grpSpLocks/>
          </p:cNvGrpSpPr>
          <p:nvPr/>
        </p:nvGrpSpPr>
        <p:grpSpPr bwMode="auto">
          <a:xfrm>
            <a:off x="6321425" y="5999163"/>
            <a:ext cx="2762250" cy="925512"/>
            <a:chOff x="6321600" y="5999040"/>
            <a:chExt cx="2761920" cy="925559"/>
          </a:xfrm>
        </p:grpSpPr>
        <p:pic>
          <p:nvPicPr>
            <p:cNvPr id="222252" name="Rettangolo arrotondato 17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321600" y="5999040"/>
              <a:ext cx="2761920" cy="925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Figura a mano libera 44"/>
            <p:cNvSpPr/>
            <p:nvPr/>
          </p:nvSpPr>
          <p:spPr>
            <a:xfrm>
              <a:off x="6478744" y="6127634"/>
              <a:ext cx="2452394" cy="623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 anchor="ctr"/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b="1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Calibri" pitchFamily="34"/>
                  <a:ea typeface="Arial" pitchFamily="34"/>
                  <a:cs typeface="Arial" pitchFamily="34"/>
                </a:rPr>
                <a:t>DOLORE NOCICETTIVO</a:t>
              </a:r>
              <a:r>
                <a:rPr lang="it-IT" sz="1400" b="1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Calibri" pitchFamily="34"/>
                  <a:ea typeface="Arial" pitchFamily="34"/>
                  <a:cs typeface="Arial" pitchFamily="34"/>
                </a:rPr>
                <a:t> </a:t>
              </a:r>
              <a:r>
                <a:rPr lang="it-IT" sz="1200" b="1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Calibri" pitchFamily="34"/>
                  <a:ea typeface="Arial" pitchFamily="34"/>
                  <a:cs typeface="Arial" pitchFamily="34"/>
                </a:rPr>
                <a:t>SENZA SENSIBILIZZAZIONE SPINALE RILEVABILE</a:t>
              </a:r>
            </a:p>
          </p:txBody>
        </p:sp>
      </p:grpSp>
      <p:sp>
        <p:nvSpPr>
          <p:cNvPr id="222235" name="Connettore 1 47"/>
          <p:cNvSpPr>
            <a:spLocks noChangeShapeType="1"/>
          </p:cNvSpPr>
          <p:nvPr/>
        </p:nvSpPr>
        <p:spPr bwMode="auto">
          <a:xfrm>
            <a:off x="1476375" y="1844675"/>
            <a:ext cx="4751388" cy="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2236" name="Connettore 1 53"/>
          <p:cNvSpPr>
            <a:spLocks noChangeShapeType="1"/>
          </p:cNvSpPr>
          <p:nvPr/>
        </p:nvSpPr>
        <p:spPr bwMode="auto">
          <a:xfrm>
            <a:off x="4500563" y="3068638"/>
            <a:ext cx="3167062" cy="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grpSp>
        <p:nvGrpSpPr>
          <p:cNvPr id="222237" name="Rettangolo arrotondato 60"/>
          <p:cNvGrpSpPr>
            <a:grpSpLocks/>
          </p:cNvGrpSpPr>
          <p:nvPr/>
        </p:nvGrpSpPr>
        <p:grpSpPr bwMode="auto">
          <a:xfrm>
            <a:off x="457200" y="3127375"/>
            <a:ext cx="2682875" cy="884238"/>
            <a:chOff x="457200" y="3127320"/>
            <a:chExt cx="2682720" cy="884159"/>
          </a:xfrm>
        </p:grpSpPr>
        <p:pic>
          <p:nvPicPr>
            <p:cNvPr id="222250" name="Rettangolo arrotondato 60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7200" y="3127320"/>
              <a:ext cx="2682720" cy="88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251" name="Figura a mano libera 49"/>
            <p:cNvSpPr>
              <a:spLocks noChangeArrowheads="1"/>
            </p:cNvSpPr>
            <p:nvPr/>
          </p:nvSpPr>
          <p:spPr bwMode="auto">
            <a:xfrm>
              <a:off x="574560" y="3247920"/>
              <a:ext cx="2449800" cy="64944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600">
                  <a:solidFill>
                    <a:srgbClr val="002060"/>
                  </a:solidFill>
                  <a:latin typeface="Calibri" pitchFamily="34" charset="0"/>
                </a:rPr>
                <a:t>ALLODINIA FIBRA (primaria)</a:t>
              </a:r>
              <a:r>
                <a:rPr lang="it-IT" sz="2000" b="1">
                  <a:solidFill>
                    <a:srgbClr val="002060"/>
                  </a:solidFill>
                  <a:latin typeface="Calibri" pitchFamily="34" charset="0"/>
                </a:rPr>
                <a:t> ?</a:t>
              </a:r>
            </a:p>
          </p:txBody>
        </p:sp>
      </p:grpSp>
      <p:grpSp>
        <p:nvGrpSpPr>
          <p:cNvPr id="222238" name="Rettangolo arrotondato 61"/>
          <p:cNvGrpSpPr>
            <a:grpSpLocks/>
          </p:cNvGrpSpPr>
          <p:nvPr/>
        </p:nvGrpSpPr>
        <p:grpSpPr bwMode="auto">
          <a:xfrm>
            <a:off x="457200" y="4133850"/>
            <a:ext cx="2682875" cy="1176338"/>
            <a:chOff x="457200" y="4133880"/>
            <a:chExt cx="2682720" cy="1176480"/>
          </a:xfrm>
        </p:grpSpPr>
        <p:pic>
          <p:nvPicPr>
            <p:cNvPr id="222248" name="Rettangolo arrotondato 61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7200" y="4133880"/>
              <a:ext cx="2682720" cy="1176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249" name="Figura a mano libera 52"/>
            <p:cNvSpPr>
              <a:spLocks noChangeArrowheads="1"/>
            </p:cNvSpPr>
            <p:nvPr/>
          </p:nvSpPr>
          <p:spPr bwMode="auto">
            <a:xfrm>
              <a:off x="588960" y="4270320"/>
              <a:ext cx="2421000" cy="90972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400">
                  <a:solidFill>
                    <a:srgbClr val="002060"/>
                  </a:solidFill>
                  <a:latin typeface="Calibri" pitchFamily="34" charset="0"/>
                </a:rPr>
                <a:t>ALLODINIA DA SENSIBILIZZAZIONE FUORI DAL TERRITORIO DI LESIONE ?</a:t>
              </a:r>
            </a:p>
          </p:txBody>
        </p:sp>
      </p:grpSp>
      <p:grpSp>
        <p:nvGrpSpPr>
          <p:cNvPr id="222239" name="Rettangolo arrotondato 65"/>
          <p:cNvGrpSpPr>
            <a:grpSpLocks/>
          </p:cNvGrpSpPr>
          <p:nvPr/>
        </p:nvGrpSpPr>
        <p:grpSpPr bwMode="auto">
          <a:xfrm>
            <a:off x="457200" y="5284788"/>
            <a:ext cx="2682875" cy="1317625"/>
            <a:chOff x="457200" y="5284800"/>
            <a:chExt cx="2682720" cy="1317600"/>
          </a:xfrm>
        </p:grpSpPr>
        <p:pic>
          <p:nvPicPr>
            <p:cNvPr id="222246" name="Rettangolo arrotondato 6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7200" y="5284800"/>
              <a:ext cx="2682720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247" name="Figura a mano libera 55"/>
            <p:cNvSpPr>
              <a:spLocks noChangeArrowheads="1"/>
            </p:cNvSpPr>
            <p:nvPr/>
          </p:nvSpPr>
          <p:spPr bwMode="auto">
            <a:xfrm>
              <a:off x="595440" y="5429160"/>
              <a:ext cx="2408040" cy="1040039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400" b="1">
                  <a:solidFill>
                    <a:srgbClr val="002060"/>
                  </a:solidFill>
                  <a:latin typeface="Calibri" pitchFamily="34" charset="0"/>
                </a:rPr>
                <a:t>SOSPETTO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600" b="1">
                  <a:solidFill>
                    <a:srgbClr val="002060"/>
                  </a:solidFill>
                  <a:latin typeface="Calibri" pitchFamily="34" charset="0"/>
                </a:rPr>
                <a:t>DOLORE NEUROPATICO </a:t>
              </a:r>
              <a:r>
                <a:rPr lang="it-IT" sz="1200" b="1">
                  <a:solidFill>
                    <a:srgbClr val="002060"/>
                  </a:solidFill>
                  <a:latin typeface="Calibri" pitchFamily="34" charset="0"/>
                </a:rPr>
                <a:t>PERIFERICO CON / SENZA SENSIBILIZZAZIONE SPINALE</a:t>
              </a:r>
            </a:p>
          </p:txBody>
        </p:sp>
      </p:grpSp>
      <p:grpSp>
        <p:nvGrpSpPr>
          <p:cNvPr id="222240" name="Rettangolo arrotondato 69"/>
          <p:cNvGrpSpPr>
            <a:grpSpLocks/>
          </p:cNvGrpSpPr>
          <p:nvPr/>
        </p:nvGrpSpPr>
        <p:grpSpPr bwMode="auto">
          <a:xfrm>
            <a:off x="3481388" y="5284788"/>
            <a:ext cx="2681287" cy="744537"/>
            <a:chOff x="3481560" y="5284800"/>
            <a:chExt cx="2681280" cy="744480"/>
          </a:xfrm>
        </p:grpSpPr>
        <p:pic>
          <p:nvPicPr>
            <p:cNvPr id="222244" name="Rettangolo arrotondato 69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81560" y="5284800"/>
              <a:ext cx="2681280" cy="744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245" name="Figura a mano libera 58"/>
            <p:cNvSpPr>
              <a:spLocks noChangeArrowheads="1"/>
            </p:cNvSpPr>
            <p:nvPr/>
          </p:nvSpPr>
          <p:spPr bwMode="auto">
            <a:xfrm>
              <a:off x="3592440" y="5400720"/>
              <a:ext cx="2463840" cy="52056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1400">
                  <a:solidFill>
                    <a:srgbClr val="002060"/>
                  </a:solidFill>
                  <a:latin typeface="Calibri" pitchFamily="34" charset="0"/>
                </a:rPr>
                <a:t>ALLODINIA DA SENSIB. SPINALE (secondaria) </a:t>
              </a:r>
              <a:r>
                <a:rPr lang="it-IT" b="1">
                  <a:solidFill>
                    <a:srgbClr val="002060"/>
                  </a:solidFill>
                  <a:latin typeface="Calibri" pitchFamily="34" charset="0"/>
                </a:rPr>
                <a:t>SI</a:t>
              </a:r>
            </a:p>
          </p:txBody>
        </p:sp>
      </p:grpSp>
      <p:grpSp>
        <p:nvGrpSpPr>
          <p:cNvPr id="222241" name="Rettangolo arrotondato 70"/>
          <p:cNvGrpSpPr>
            <a:grpSpLocks/>
          </p:cNvGrpSpPr>
          <p:nvPr/>
        </p:nvGrpSpPr>
        <p:grpSpPr bwMode="auto">
          <a:xfrm>
            <a:off x="3444875" y="5999163"/>
            <a:ext cx="2754313" cy="925512"/>
            <a:chOff x="3444840" y="5999040"/>
            <a:chExt cx="2754360" cy="925559"/>
          </a:xfrm>
        </p:grpSpPr>
        <p:pic>
          <p:nvPicPr>
            <p:cNvPr id="222242" name="Rettangolo arrotondato 70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444840" y="5999040"/>
              <a:ext cx="2754360" cy="925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Figura a mano libera 61"/>
            <p:cNvSpPr/>
            <p:nvPr/>
          </p:nvSpPr>
          <p:spPr>
            <a:xfrm>
              <a:off x="3597243" y="6127634"/>
              <a:ext cx="2452730" cy="623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 anchor="ctr"/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b="1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Calibri" pitchFamily="34"/>
                  <a:ea typeface="Arial" pitchFamily="34"/>
                  <a:cs typeface="Arial" pitchFamily="34"/>
                </a:rPr>
                <a:t>DOLORE NOCICETTIVO </a:t>
              </a:r>
              <a:r>
                <a:rPr lang="it-IT" sz="1400" b="1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Calibri" pitchFamily="34"/>
                  <a:ea typeface="Arial" pitchFamily="34"/>
                  <a:cs typeface="Arial" pitchFamily="34"/>
                </a:rPr>
                <a:t>  </a:t>
              </a:r>
              <a:r>
                <a:rPr lang="it-IT" sz="1200" b="1">
                  <a:solidFill>
                    <a:srgbClr val="00206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Calibri" pitchFamily="34"/>
                  <a:ea typeface="Arial" pitchFamily="34"/>
                  <a:cs typeface="Arial" pitchFamily="34"/>
                </a:rPr>
                <a:t>CON SENSIBILIZZAZIONE SPINALE RILEVABILE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olo 1"/>
          <p:cNvSpPr txBox="1">
            <a:spLocks noGrp="1"/>
          </p:cNvSpPr>
          <p:nvPr>
            <p:ph type="title" idx="4294967295"/>
          </p:nvPr>
        </p:nvSpPr>
        <p:spPr>
          <a:xfrm>
            <a:off x="468313" y="115888"/>
            <a:ext cx="8229600" cy="857250"/>
          </a:xfrm>
          <a:solidFill>
            <a:srgbClr val="FFFFFF"/>
          </a:solidFill>
          <a:ln w="9360">
            <a:solidFill>
              <a:srgbClr val="FF0000"/>
            </a:solidFill>
          </a:ln>
        </p:spPr>
        <p:txBody>
          <a:bodyPr lIns="91440" tIns="45720" rIns="91440" bIns="45720"/>
          <a:lstStyle/>
          <a:p>
            <a:pPr eaLnBrk="1" hangingPunct="1"/>
            <a:r>
              <a:rPr sz="3600" b="1" smtClean="0">
                <a:solidFill>
                  <a:srgbClr val="C00000"/>
                </a:solidFill>
                <a:latin typeface="Calibri" pitchFamily="34" charset="0"/>
                <a:ea typeface="Microsoft YaHei" pitchFamily="34" charset="-122"/>
                <a:cs typeface="Mangal"/>
              </a:rPr>
              <a:t>Il Dolore Cronico</a:t>
            </a:r>
          </a:p>
        </p:txBody>
      </p:sp>
      <p:sp>
        <p:nvSpPr>
          <p:cNvPr id="70658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468313" y="1125538"/>
            <a:ext cx="8207375" cy="5183187"/>
          </a:xfrm>
          <a:solidFill>
            <a:srgbClr val="FFFFFF"/>
          </a:solidFill>
          <a:ln w="9360">
            <a:solidFill>
              <a:srgbClr val="FF0000"/>
            </a:solidFill>
          </a:ln>
        </p:spPr>
        <p:txBody>
          <a:bodyPr lIns="91440" tIns="45720" rIns="91440" bIns="45720"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</a:pPr>
            <a:endParaRPr sz="28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</a:pP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Il dolore persistente e cronico rappresenta </a:t>
            </a:r>
            <a:r>
              <a:rPr sz="2800" b="1" smtClean="0">
                <a:latin typeface="Calibri" pitchFamily="34" charset="0"/>
                <a:ea typeface="Microsoft YaHei" pitchFamily="34" charset="-122"/>
                <a:cs typeface="Mangal"/>
              </a:rPr>
              <a:t>una sfida fondamentale per la Medicina Generale.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</a:pPr>
            <a:endParaRPr sz="28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</a:pP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Nell’esperienza medica il </a:t>
            </a:r>
            <a:r>
              <a:rPr sz="2800" b="1" smtClean="0">
                <a:latin typeface="Calibri" pitchFamily="34" charset="0"/>
                <a:ea typeface="Microsoft YaHei" pitchFamily="34" charset="-122"/>
                <a:cs typeface="Mangal"/>
              </a:rPr>
              <a:t>dolore rappresenta una tra le manifestazioni più importanti della malattia e tende a</a:t>
            </a:r>
            <a:endParaRPr sz="28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</a:pPr>
            <a:r>
              <a:rPr sz="2800" b="1" smtClean="0">
                <a:latin typeface="Calibri" pitchFamily="34" charset="0"/>
                <a:ea typeface="Microsoft YaHei" pitchFamily="34" charset="-122"/>
                <a:cs typeface="Mangal"/>
              </a:rPr>
              <a:t>minare pesantemente la qualità di vita</a:t>
            </a: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</a:pPr>
            <a:endParaRPr sz="2800"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</a:pP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Una sua </a:t>
            </a:r>
            <a:r>
              <a:rPr sz="2800" b="1" smtClean="0">
                <a:latin typeface="Calibri" pitchFamily="34" charset="0"/>
                <a:ea typeface="Microsoft YaHei" pitchFamily="34" charset="-122"/>
                <a:cs typeface="Mangal"/>
              </a:rPr>
              <a:t>gestione errata</a:t>
            </a: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 o del tutto assente </a:t>
            </a:r>
            <a:r>
              <a:rPr sz="2800" b="1" smtClean="0">
                <a:latin typeface="Calibri" pitchFamily="34" charset="0"/>
                <a:ea typeface="Microsoft YaHei" pitchFamily="34" charset="-122"/>
                <a:cs typeface="Mangal"/>
              </a:rPr>
              <a:t>crea conseguenze fisiche, psicologiche e sociali molto importanti</a:t>
            </a:r>
            <a:r>
              <a:rPr sz="2800" smtClean="0">
                <a:latin typeface="Calibri" pitchFamily="34" charset="0"/>
                <a:ea typeface="Microsoft YaHei" pitchFamily="34" charset="-122"/>
                <a:cs typeface="Mangal"/>
              </a:rPr>
              <a:t> e, se si calcolano le giornate lavorative perse, </a:t>
            </a:r>
            <a:r>
              <a:rPr sz="2800" b="1" smtClean="0">
                <a:latin typeface="Calibri" pitchFamily="34" charset="0"/>
                <a:ea typeface="Microsoft YaHei" pitchFamily="34" charset="-122"/>
                <a:cs typeface="Mangal"/>
              </a:rPr>
              <a:t>comporta un’importante ricaduta economica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</a:pPr>
            <a:endParaRPr sz="2800" smtClean="0">
              <a:latin typeface="Calibri" pitchFamily="34" charset="0"/>
              <a:ea typeface="Microsoft YaHei" pitchFamily="34" charset="-122"/>
              <a:cs typeface="Mangal"/>
            </a:endParaRPr>
          </a:p>
        </p:txBody>
      </p:sp>
      <p:sp>
        <p:nvSpPr>
          <p:cNvPr id="70659" name="Segnaposto data 3"/>
          <p:cNvSpPr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BAB433E8-4D33-43A8-BD75-4D25B1AFD53B}" type="datetime1">
              <a:rPr lang="it-IT" sz="1200">
                <a:solidFill>
                  <a:srgbClr val="898989"/>
                </a:solidFill>
                <a:latin typeface="Calibri" pitchFamily="34" charset="0"/>
              </a:rPr>
              <a:pPr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01/02/19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70660" name="Segnaposto numero diapositiva 4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fld id="{5809B688-7FC6-447D-8782-91E6EA804BFE}" type="slidenum">
              <a:rPr lang="it-IT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it-IT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Titolo 1"/>
          <p:cNvSpPr txBox="1">
            <a:spLocks noGrp="1"/>
          </p:cNvSpPr>
          <p:nvPr>
            <p:ph type="title" idx="4294967295"/>
          </p:nvPr>
        </p:nvSpPr>
        <p:spPr>
          <a:xfrm>
            <a:off x="1331913" y="476250"/>
            <a:ext cx="5857875" cy="660400"/>
          </a:xfrm>
        </p:spPr>
        <p:txBody>
          <a:bodyPr lIns="91440" tIns="45720" rIns="91440" bIns="45720"/>
          <a:lstStyle/>
          <a:p>
            <a:pPr eaLnBrk="1" hangingPunct="1"/>
            <a:r>
              <a:rPr sz="4000" b="1" smtClean="0">
                <a:latin typeface="Calibri" pitchFamily="34" charset="0"/>
                <a:ea typeface="MS PGothic" pitchFamily="34" charset="-128"/>
                <a:cs typeface="Mangal"/>
              </a:rPr>
              <a:t>I RECETTORI TISSUTALI</a:t>
            </a:r>
          </a:p>
        </p:txBody>
      </p:sp>
      <p:sp>
        <p:nvSpPr>
          <p:cNvPr id="3" name="Rettangolo 4"/>
          <p:cNvSpPr/>
          <p:nvPr/>
        </p:nvSpPr>
        <p:spPr>
          <a:xfrm>
            <a:off x="334963" y="2332038"/>
            <a:ext cx="617537" cy="8413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A</a:t>
            </a:r>
            <a:r>
              <a:rPr lang="it-IT" sz="2400">
                <a:solidFill>
                  <a:srgbClr val="FFFFFF"/>
                </a:solidFill>
                <a:latin typeface="Symbol" pitchFamily="18"/>
                <a:ea typeface="Symbol" pitchFamily="18"/>
                <a:cs typeface="Symbol" pitchFamily="18"/>
              </a:rPr>
              <a:t></a:t>
            </a:r>
          </a:p>
        </p:txBody>
      </p:sp>
      <p:sp>
        <p:nvSpPr>
          <p:cNvPr id="4" name="Rettangolo 5"/>
          <p:cNvSpPr/>
          <p:nvPr/>
        </p:nvSpPr>
        <p:spPr>
          <a:xfrm>
            <a:off x="334963" y="3565525"/>
            <a:ext cx="617537" cy="15462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400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A</a:t>
            </a:r>
            <a:r>
              <a:rPr lang="it-IT" sz="2400">
                <a:solidFill>
                  <a:srgbClr val="FFFFFF"/>
                </a:solidFill>
                <a:latin typeface="Symbol" pitchFamily="18"/>
                <a:ea typeface="Symbol" pitchFamily="18"/>
                <a:cs typeface="Symbol" pitchFamily="18"/>
              </a:rPr>
              <a:t></a:t>
            </a:r>
          </a:p>
        </p:txBody>
      </p:sp>
      <p:sp>
        <p:nvSpPr>
          <p:cNvPr id="5" name="CasellaDiTesto 25"/>
          <p:cNvSpPr/>
          <p:nvPr/>
        </p:nvSpPr>
        <p:spPr>
          <a:xfrm>
            <a:off x="2565400" y="4476750"/>
            <a:ext cx="4016375" cy="7032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wrap="none"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solidFill>
                  <a:srgbClr val="000000"/>
                </a:solidFill>
                <a:latin typeface="Calibri" pitchFamily="34"/>
                <a:ea typeface="MS PGothic" pitchFamily="34"/>
                <a:cs typeface="MS PGothic" pitchFamily="34"/>
              </a:rPr>
              <a:t>FARMACI AD AZIONE RECETTORIALE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solidFill>
                  <a:srgbClr val="000000"/>
                </a:solidFill>
                <a:latin typeface="Calibri" pitchFamily="34"/>
                <a:ea typeface="MS PGothic" pitchFamily="34"/>
                <a:cs typeface="MS PGothic" pitchFamily="34"/>
              </a:rPr>
              <a:t>CORTICOSTEROIDI, FANS e COX 2</a:t>
            </a:r>
          </a:p>
        </p:txBody>
      </p:sp>
      <p:sp>
        <p:nvSpPr>
          <p:cNvPr id="6" name="Freccia sinistra 26"/>
          <p:cNvSpPr/>
          <p:nvPr/>
        </p:nvSpPr>
        <p:spPr>
          <a:xfrm>
            <a:off x="1063625" y="4673600"/>
            <a:ext cx="1390650" cy="508000"/>
          </a:xfrm>
          <a:custGeom>
            <a:avLst>
              <a:gd name="f0" fmla="val 3945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226310" name="CasellaDiTesto 28"/>
          <p:cNvSpPr>
            <a:spLocks noChangeArrowheads="1"/>
          </p:cNvSpPr>
          <p:nvPr/>
        </p:nvSpPr>
        <p:spPr bwMode="auto">
          <a:xfrm>
            <a:off x="1042988" y="3595688"/>
            <a:ext cx="4249737" cy="550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000">
                <a:solidFill>
                  <a:srgbClr val="000000"/>
                </a:solidFill>
                <a:latin typeface="Calibri" pitchFamily="34" charset="0"/>
              </a:rPr>
              <a:t>Recettori a bassa soglia</a:t>
            </a:r>
          </a:p>
        </p:txBody>
      </p:sp>
      <p:sp>
        <p:nvSpPr>
          <p:cNvPr id="8" name="Connettore 1 32"/>
          <p:cNvSpPr/>
          <p:nvPr/>
        </p:nvSpPr>
        <p:spPr>
          <a:xfrm flipV="1">
            <a:off x="179388" y="2205038"/>
            <a:ext cx="876300" cy="1131887"/>
          </a:xfrm>
          <a:prstGeom prst="line">
            <a:avLst/>
          </a:prstGeom>
          <a:noFill/>
          <a:ln w="25560">
            <a:solidFill>
              <a:srgbClr val="C0504D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9" name="Connettore 1 34"/>
          <p:cNvSpPr/>
          <p:nvPr/>
        </p:nvSpPr>
        <p:spPr>
          <a:xfrm>
            <a:off x="179388" y="2205038"/>
            <a:ext cx="876300" cy="1131887"/>
          </a:xfrm>
          <a:prstGeom prst="line">
            <a:avLst/>
          </a:prstGeom>
          <a:noFill/>
          <a:ln w="25560">
            <a:solidFill>
              <a:srgbClr val="C0504D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226313" name="CasellaDiTesto 49"/>
          <p:cNvSpPr>
            <a:spLocks noChangeArrowheads="1"/>
          </p:cNvSpPr>
          <p:nvPr/>
        </p:nvSpPr>
        <p:spPr bwMode="auto">
          <a:xfrm>
            <a:off x="1055688" y="2606675"/>
            <a:ext cx="3551237" cy="6429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>
                <a:solidFill>
                  <a:srgbClr val="000000"/>
                </a:solidFill>
                <a:latin typeface="Calibri" pitchFamily="34" charset="0"/>
              </a:rPr>
              <a:t>Il recettore tattile delle fibre A</a:t>
            </a:r>
            <a:r>
              <a:rPr lang="it-IT">
                <a:solidFill>
                  <a:srgbClr val="000000"/>
                </a:solidFill>
                <a:latin typeface="Symbol" pitchFamily="18" charset="2"/>
              </a:rPr>
              <a:t></a:t>
            </a:r>
            <a:r>
              <a:rPr lang="it-IT" b="1">
                <a:solidFill>
                  <a:srgbClr val="000000"/>
                </a:solidFill>
                <a:latin typeface="Calibri" pitchFamily="34" charset="0"/>
              </a:rPr>
              <a:t> </a:t>
            </a:r>
            <a:br>
              <a:rPr lang="it-IT" b="1">
                <a:solidFill>
                  <a:srgbClr val="000000"/>
                </a:solidFill>
                <a:latin typeface="Calibri" pitchFamily="34" charset="0"/>
              </a:rPr>
            </a:br>
            <a:r>
              <a:rPr lang="it-IT" b="1">
                <a:solidFill>
                  <a:srgbClr val="000000"/>
                </a:solidFill>
                <a:latin typeface="Calibri" pitchFamily="34" charset="0"/>
              </a:rPr>
              <a:t>non genera mai dolore o parestesie</a:t>
            </a:r>
          </a:p>
        </p:txBody>
      </p:sp>
      <p:sp>
        <p:nvSpPr>
          <p:cNvPr id="11" name="Ovale 11"/>
          <p:cNvSpPr/>
          <p:nvPr/>
        </p:nvSpPr>
        <p:spPr>
          <a:xfrm>
            <a:off x="514350" y="566738"/>
            <a:ext cx="647700" cy="6064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BBB9"/>
          </a:solidFill>
          <a:ln w="9360">
            <a:solidFill>
              <a:srgbClr val="008000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2" name="CasellaDiTesto 12"/>
          <p:cNvSpPr/>
          <p:nvPr/>
        </p:nvSpPr>
        <p:spPr>
          <a:xfrm>
            <a:off x="622300" y="549275"/>
            <a:ext cx="539750" cy="6429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3600" b="1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MS PGothic" pitchFamily="34"/>
                <a:cs typeface="MS PGothic" pitchFamily="34"/>
              </a:rPr>
              <a:t>1</a:t>
            </a:r>
          </a:p>
        </p:txBody>
      </p:sp>
      <p:pic>
        <p:nvPicPr>
          <p:cNvPr id="13" name="Immagine 13" descr="Schermata 2010-11-13 a 07.29.5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16688" y="1268413"/>
            <a:ext cx="2228850" cy="1377950"/>
          </a:xfrm>
          <a:prstGeom prst="rect">
            <a:avLst/>
          </a:prstGeom>
          <a:noFill/>
          <a:ln w="9360">
            <a:solidFill>
              <a:srgbClr val="4F81BD"/>
            </a:solidFill>
            <a:prstDash val="solid"/>
            <a:miter/>
          </a:ln>
          <a:effectLst>
            <a:outerShdw dist="38184" dir="2700000" algn="tl">
              <a:srgbClr val="808080">
                <a:alpha val="76000"/>
              </a:srgbClr>
            </a:outerShdw>
          </a:effectLst>
        </p:spPr>
      </p:pic>
      <p:sp>
        <p:nvSpPr>
          <p:cNvPr id="14" name="CasellaDiTesto 15"/>
          <p:cNvSpPr>
            <a:spLocks noChangeArrowheads="1"/>
          </p:cNvSpPr>
          <p:nvPr/>
        </p:nvSpPr>
        <p:spPr bwMode="auto">
          <a:xfrm>
            <a:off x="323850" y="2852738"/>
            <a:ext cx="8496300" cy="19240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000000"/>
                </a:solidFill>
                <a:latin typeface="Calibri" pitchFamily="34" charset="0"/>
              </a:rPr>
              <a:t>Se la soglia algica è normale </a:t>
            </a:r>
            <a:r>
              <a:rPr lang="it-IT" sz="2000">
                <a:solidFill>
                  <a:srgbClr val="000000"/>
                </a:solidFill>
                <a:latin typeface="Calibri" pitchFamily="34" charset="0"/>
              </a:rPr>
              <a:t>si è certi che il dolore non è generato da un importante processo infiammatorio: ne deriva che l’uso dei Fans è inutile. In questa situazione il dolore è provocato da un’importante stimolazione dei nocicettori dovuta verosimilmente ad un processo degenerativo, più che infiammatorio: è il cosiddetto </a:t>
            </a:r>
            <a:r>
              <a:rPr lang="it-IT" sz="2000" b="1">
                <a:solidFill>
                  <a:srgbClr val="000000"/>
                </a:solidFill>
                <a:latin typeface="Calibri" pitchFamily="34" charset="0"/>
              </a:rPr>
              <a:t>dolore meccanico-strutturale </a:t>
            </a:r>
            <a:r>
              <a:rPr lang="it-IT" sz="2000">
                <a:solidFill>
                  <a:srgbClr val="000000"/>
                </a:solidFill>
                <a:latin typeface="Calibri" pitchFamily="34" charset="0"/>
              </a:rPr>
              <a:t>per il quale vanno prescritti analgesici quali il paracetamolo e/o gli oppiacei, ma non i FANS.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5" descr="C:\Documents and Settings\l.banchi\Desktop\dia relator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4" name="Rettangolo 28"/>
          <p:cNvSpPr>
            <a:spLocks/>
          </p:cNvSpPr>
          <p:nvPr/>
        </p:nvSpPr>
        <p:spPr bwMode="auto">
          <a:xfrm>
            <a:off x="0" y="73025"/>
            <a:ext cx="9144000" cy="58769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560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it-IT"/>
          </a:p>
        </p:txBody>
      </p:sp>
      <p:sp>
        <p:nvSpPr>
          <p:cNvPr id="4" name="CasellaDiTesto 27"/>
          <p:cNvSpPr/>
          <p:nvPr/>
        </p:nvSpPr>
        <p:spPr>
          <a:xfrm>
            <a:off x="250825" y="1268413"/>
            <a:ext cx="4897438" cy="3683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 i="1">
                <a:solidFill>
                  <a:srgbClr val="002060"/>
                </a:solidFill>
                <a:latin typeface="Arial" pitchFamily="34"/>
                <a:ea typeface="Arial" pitchFamily="34"/>
                <a:cs typeface="Arial" pitchFamily="34"/>
              </a:rPr>
              <a:t>azione anti-ALLODINICA dei Fans</a:t>
            </a:r>
          </a:p>
        </p:txBody>
      </p:sp>
      <p:sp>
        <p:nvSpPr>
          <p:cNvPr id="228356" name="Titolo 4"/>
          <p:cNvSpPr txBox="1">
            <a:spLocks noGrp="1"/>
          </p:cNvSpPr>
          <p:nvPr>
            <p:ph type="title" idx="4294967295"/>
          </p:nvPr>
        </p:nvSpPr>
        <p:spPr>
          <a:xfrm>
            <a:off x="611188" y="-100013"/>
            <a:ext cx="7772400" cy="1143001"/>
          </a:xfrm>
        </p:spPr>
        <p:txBody>
          <a:bodyPr lIns="91440" tIns="45720" rIns="91440" bIns="45720"/>
          <a:lstStyle/>
          <a:p>
            <a:pPr eaLnBrk="1" hangingPunct="1"/>
            <a:r>
              <a:rPr sz="2400" b="1" smtClean="0">
                <a:solidFill>
                  <a:srgbClr val="002060"/>
                </a:solidFill>
                <a:latin typeface="Calibri" pitchFamily="34" charset="0"/>
                <a:ea typeface="Microsoft YaHei" pitchFamily="34" charset="-122"/>
                <a:cs typeface="Mangal"/>
              </a:rPr>
              <a:t>LA SOGLIA DEL DOLORE RECETTORIALE E  LA TERAPIA CON ANTINFIAMMATORI</a:t>
            </a:r>
          </a:p>
        </p:txBody>
      </p:sp>
      <p:cxnSp>
        <p:nvCxnSpPr>
          <p:cNvPr id="228357" name="Connettore 2 5"/>
          <p:cNvCxnSpPr>
            <a:cxnSpLocks noChangeShapeType="1"/>
          </p:cNvCxnSpPr>
          <p:nvPr/>
        </p:nvCxnSpPr>
        <p:spPr bwMode="auto">
          <a:xfrm flipH="1" flipV="1">
            <a:off x="755650" y="2565400"/>
            <a:ext cx="0" cy="2592388"/>
          </a:xfrm>
          <a:prstGeom prst="straightConnector1">
            <a:avLst/>
          </a:prstGeom>
          <a:noFill/>
          <a:ln w="38160">
            <a:solidFill>
              <a:srgbClr val="4A7EBB"/>
            </a:solidFill>
            <a:miter lim="800000"/>
            <a:headEnd/>
            <a:tailEnd type="arrow" w="med" len="med"/>
          </a:ln>
        </p:spPr>
      </p:cxnSp>
      <p:cxnSp>
        <p:nvCxnSpPr>
          <p:cNvPr id="228358" name="Connettore 2 10"/>
          <p:cNvCxnSpPr>
            <a:cxnSpLocks noChangeShapeType="1"/>
          </p:cNvCxnSpPr>
          <p:nvPr/>
        </p:nvCxnSpPr>
        <p:spPr bwMode="auto">
          <a:xfrm flipV="1">
            <a:off x="755650" y="5157788"/>
            <a:ext cx="3240088" cy="0"/>
          </a:xfrm>
          <a:prstGeom prst="straightConnector1">
            <a:avLst/>
          </a:prstGeom>
          <a:noFill/>
          <a:ln w="38160">
            <a:solidFill>
              <a:srgbClr val="4A7EBB"/>
            </a:solidFill>
            <a:miter lim="800000"/>
            <a:headEnd/>
            <a:tailEnd type="arrow" w="med" len="med"/>
          </a:ln>
        </p:spPr>
      </p:cxnSp>
      <p:sp>
        <p:nvSpPr>
          <p:cNvPr id="228359" name="CasellaDiTesto 17"/>
          <p:cNvSpPr>
            <a:spLocks noChangeArrowheads="1"/>
          </p:cNvSpPr>
          <p:nvPr/>
        </p:nvSpPr>
        <p:spPr bwMode="auto">
          <a:xfrm>
            <a:off x="1547813" y="5229225"/>
            <a:ext cx="1295400" cy="398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002060"/>
                </a:solidFill>
                <a:latin typeface="Arial Black" pitchFamily="34" charset="0"/>
              </a:rPr>
              <a:t>SOGLIA RECETTORIALE</a:t>
            </a:r>
          </a:p>
        </p:txBody>
      </p:sp>
      <p:sp>
        <p:nvSpPr>
          <p:cNvPr id="228360" name="CasellaDiTesto 19"/>
          <p:cNvSpPr>
            <a:spLocks noChangeArrowheads="1"/>
          </p:cNvSpPr>
          <p:nvPr/>
        </p:nvSpPr>
        <p:spPr bwMode="auto">
          <a:xfrm>
            <a:off x="2987675" y="5373688"/>
            <a:ext cx="1728788" cy="3063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Calibri" pitchFamily="34" charset="0"/>
              </a:rPr>
              <a:t>Intensità stimolo</a:t>
            </a:r>
          </a:p>
        </p:txBody>
      </p:sp>
      <p:sp>
        <p:nvSpPr>
          <p:cNvPr id="228361" name="CasellaDiTesto 20"/>
          <p:cNvSpPr>
            <a:spLocks noChangeArrowheads="1"/>
          </p:cNvSpPr>
          <p:nvPr/>
        </p:nvSpPr>
        <p:spPr bwMode="auto">
          <a:xfrm>
            <a:off x="395288" y="2060575"/>
            <a:ext cx="1150937" cy="3063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>
                <a:solidFill>
                  <a:srgbClr val="000000"/>
                </a:solidFill>
                <a:latin typeface="Calibri" pitchFamily="34" charset="0"/>
              </a:rPr>
              <a:t>dolore</a:t>
            </a:r>
          </a:p>
        </p:txBody>
      </p:sp>
      <p:sp>
        <p:nvSpPr>
          <p:cNvPr id="228362" name="Connettore 1 22"/>
          <p:cNvSpPr>
            <a:spLocks noChangeShapeType="1"/>
          </p:cNvSpPr>
          <p:nvPr/>
        </p:nvSpPr>
        <p:spPr bwMode="auto">
          <a:xfrm flipV="1">
            <a:off x="2051050" y="3141663"/>
            <a:ext cx="1800225" cy="2016125"/>
          </a:xfrm>
          <a:prstGeom prst="line">
            <a:avLst/>
          </a:prstGeom>
          <a:noFill/>
          <a:ln w="38160">
            <a:solidFill>
              <a:srgbClr val="C0504D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cxnSp>
        <p:nvCxnSpPr>
          <p:cNvPr id="228363" name="Connettore 2 23"/>
          <p:cNvCxnSpPr>
            <a:cxnSpLocks noChangeShapeType="1"/>
          </p:cNvCxnSpPr>
          <p:nvPr/>
        </p:nvCxnSpPr>
        <p:spPr bwMode="auto">
          <a:xfrm flipH="1" flipV="1">
            <a:off x="5075238" y="2565400"/>
            <a:ext cx="1587" cy="2519363"/>
          </a:xfrm>
          <a:prstGeom prst="straightConnector1">
            <a:avLst/>
          </a:prstGeom>
          <a:noFill/>
          <a:ln w="38160">
            <a:solidFill>
              <a:srgbClr val="4A7EBB"/>
            </a:solidFill>
            <a:miter lim="800000"/>
            <a:headEnd/>
            <a:tailEnd type="arrow" w="med" len="med"/>
          </a:ln>
        </p:spPr>
      </p:cxnSp>
      <p:cxnSp>
        <p:nvCxnSpPr>
          <p:cNvPr id="228364" name="Connettore 2 24"/>
          <p:cNvCxnSpPr>
            <a:cxnSpLocks noChangeShapeType="1"/>
          </p:cNvCxnSpPr>
          <p:nvPr/>
        </p:nvCxnSpPr>
        <p:spPr bwMode="auto">
          <a:xfrm>
            <a:off x="5076825" y="5084763"/>
            <a:ext cx="3095625" cy="0"/>
          </a:xfrm>
          <a:prstGeom prst="straightConnector1">
            <a:avLst/>
          </a:prstGeom>
          <a:noFill/>
          <a:ln w="38160">
            <a:solidFill>
              <a:srgbClr val="4A7EBB"/>
            </a:solidFill>
            <a:miter lim="800000"/>
            <a:headEnd/>
            <a:tailEnd type="arrow" w="med" len="med"/>
          </a:ln>
        </p:spPr>
      </p:cxnSp>
      <p:sp>
        <p:nvSpPr>
          <p:cNvPr id="228365" name="Connettore 1 25"/>
          <p:cNvSpPr>
            <a:spLocks noChangeShapeType="1"/>
          </p:cNvSpPr>
          <p:nvPr/>
        </p:nvSpPr>
        <p:spPr bwMode="auto">
          <a:xfrm flipV="1">
            <a:off x="6372225" y="3141663"/>
            <a:ext cx="1655763" cy="1943100"/>
          </a:xfrm>
          <a:prstGeom prst="line">
            <a:avLst/>
          </a:prstGeom>
          <a:noFill/>
          <a:ln w="38160">
            <a:solidFill>
              <a:srgbClr val="C0504D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8366" name="Connettore 1 26"/>
          <p:cNvSpPr>
            <a:spLocks/>
          </p:cNvSpPr>
          <p:nvPr/>
        </p:nvSpPr>
        <p:spPr bwMode="auto">
          <a:xfrm>
            <a:off x="5435600" y="3068638"/>
            <a:ext cx="1728788" cy="2016125"/>
          </a:xfrm>
          <a:custGeom>
            <a:avLst/>
            <a:gdLst>
              <a:gd name="T0" fmla="*/ 2147483647 w 4802"/>
              <a:gd name="T1" fmla="*/ 0 h 5600"/>
              <a:gd name="T2" fmla="*/ 0 w 4802"/>
              <a:gd name="T3" fmla="*/ 2147483647 h 5600"/>
              <a:gd name="T4" fmla="*/ 2147483647 w 4802"/>
              <a:gd name="T5" fmla="*/ 2147483647 h 5600"/>
              <a:gd name="T6" fmla="*/ 2147483647 w 4802"/>
              <a:gd name="T7" fmla="*/ 2147483647 h 5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4802"/>
              <a:gd name="T13" fmla="*/ 0 h 5600"/>
              <a:gd name="T14" fmla="*/ 4802 w 4802"/>
              <a:gd name="T15" fmla="*/ 5600 h 5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02" h="5600" fill="none">
                <a:moveTo>
                  <a:pt x="0" y="5600"/>
                </a:moveTo>
                <a:lnTo>
                  <a:pt x="4802" y="0"/>
                </a:lnTo>
              </a:path>
            </a:pathLst>
          </a:cu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28367" name="CasellaDiTesto 27"/>
          <p:cNvSpPr>
            <a:spLocks noChangeArrowheads="1"/>
          </p:cNvSpPr>
          <p:nvPr/>
        </p:nvSpPr>
        <p:spPr bwMode="auto">
          <a:xfrm>
            <a:off x="5003800" y="5189538"/>
            <a:ext cx="1439863" cy="246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>
                <a:solidFill>
                  <a:srgbClr val="002060"/>
                </a:solidFill>
                <a:latin typeface="Arial Black" pitchFamily="34" charset="0"/>
              </a:rPr>
              <a:t>SOGLIA  RIDOTTA</a:t>
            </a:r>
          </a:p>
        </p:txBody>
      </p:sp>
      <p:sp>
        <p:nvSpPr>
          <p:cNvPr id="228368" name="Connettore 1 29"/>
          <p:cNvSpPr>
            <a:spLocks/>
          </p:cNvSpPr>
          <p:nvPr/>
        </p:nvSpPr>
        <p:spPr bwMode="auto">
          <a:xfrm>
            <a:off x="5148263" y="3068638"/>
            <a:ext cx="0" cy="2016125"/>
          </a:xfrm>
          <a:custGeom>
            <a:avLst/>
            <a:gdLst>
              <a:gd name="T0" fmla="*/ 0 h 5600"/>
              <a:gd name="T1" fmla="*/ 2147483647 h 5600"/>
              <a:gd name="T2" fmla="*/ 2147483647 h 5600"/>
              <a:gd name="T3" fmla="*/ 2147483647 h 5600"/>
              <a:gd name="T4" fmla="*/ 17694720 60000 65536"/>
              <a:gd name="T5" fmla="*/ 11796480 60000 65536"/>
              <a:gd name="T6" fmla="*/ 5898240 60000 65536"/>
              <a:gd name="T7" fmla="*/ 0 60000 65536"/>
              <a:gd name="T8" fmla="*/ 0 h 5600"/>
              <a:gd name="T9" fmla="*/ 5600 h 5600"/>
            </a:gdLst>
            <a:ahLst/>
            <a:cxnLst>
              <a:cxn ang="T4">
                <a:pos x="0" y="T0"/>
              </a:cxn>
              <a:cxn ang="T5">
                <a:pos x="0" y="T1"/>
              </a:cxn>
              <a:cxn ang="T6">
                <a:pos x="0" y="T2"/>
              </a:cxn>
              <a:cxn ang="T7">
                <a:pos x="0" y="T3"/>
              </a:cxn>
            </a:cxnLst>
            <a:rect l="0" t="T8" r="0" b="T9"/>
            <a:pathLst>
              <a:path h="5600" fill="none">
                <a:moveTo>
                  <a:pt x="0" y="5600"/>
                </a:moveTo>
                <a:lnTo>
                  <a:pt x="0" y="0"/>
                </a:lnTo>
              </a:path>
            </a:pathLst>
          </a:cu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cxnSp>
        <p:nvCxnSpPr>
          <p:cNvPr id="228369" name="Connettore 2 18"/>
          <p:cNvCxnSpPr>
            <a:cxnSpLocks noChangeShapeType="1"/>
          </p:cNvCxnSpPr>
          <p:nvPr/>
        </p:nvCxnSpPr>
        <p:spPr bwMode="auto">
          <a:xfrm flipH="1" flipV="1">
            <a:off x="2700338" y="4437063"/>
            <a:ext cx="0" cy="720725"/>
          </a:xfrm>
          <a:prstGeom prst="straightConnector1">
            <a:avLst/>
          </a:prstGeom>
          <a:noFill/>
          <a:ln w="9360">
            <a:solidFill>
              <a:srgbClr val="4A7EBB"/>
            </a:solidFill>
            <a:miter lim="800000"/>
            <a:headEnd/>
            <a:tailEnd type="arrow" w="med" len="med"/>
          </a:ln>
        </p:spPr>
      </p:cxnSp>
      <p:cxnSp>
        <p:nvCxnSpPr>
          <p:cNvPr id="228370" name="Connettore 2 21"/>
          <p:cNvCxnSpPr>
            <a:cxnSpLocks noChangeShapeType="1"/>
          </p:cNvCxnSpPr>
          <p:nvPr/>
        </p:nvCxnSpPr>
        <p:spPr bwMode="auto">
          <a:xfrm flipH="1">
            <a:off x="755650" y="4437063"/>
            <a:ext cx="1944688" cy="0"/>
          </a:xfrm>
          <a:prstGeom prst="straightConnector1">
            <a:avLst/>
          </a:prstGeom>
          <a:noFill/>
          <a:ln w="9360">
            <a:solidFill>
              <a:srgbClr val="4A7EBB"/>
            </a:solidFill>
            <a:miter lim="800000"/>
            <a:headEnd/>
            <a:tailEnd type="arrow" w="med" len="med"/>
          </a:ln>
        </p:spPr>
      </p:cxnSp>
      <p:sp>
        <p:nvSpPr>
          <p:cNvPr id="20" name="CasellaDiTesto 19"/>
          <p:cNvSpPr/>
          <p:nvPr/>
        </p:nvSpPr>
        <p:spPr>
          <a:xfrm>
            <a:off x="4211638" y="1916113"/>
            <a:ext cx="4897437" cy="3683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>
                <a:solidFill>
                  <a:srgbClr val="002060"/>
                </a:solidFill>
                <a:latin typeface="Calibri" pitchFamily="34"/>
                <a:ea typeface="Arial" pitchFamily="34"/>
                <a:cs typeface="Arial" pitchFamily="34"/>
              </a:rPr>
              <a:t>Ritorno della soglia al valore normale</a:t>
            </a:r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auto">
          <a:xfrm>
            <a:off x="5918200" y="2349500"/>
            <a:ext cx="1317625" cy="9159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zh-CN" sz="5400">
                <a:solidFill>
                  <a:srgbClr val="000000"/>
                </a:solidFill>
                <a:latin typeface="Calibri" pitchFamily="34" charset="0"/>
              </a:rPr>
              <a:t>➠</a:t>
            </a:r>
          </a:p>
        </p:txBody>
      </p:sp>
      <p:pic>
        <p:nvPicPr>
          <p:cNvPr id="228373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0550" y="5962650"/>
            <a:ext cx="647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4" grpId="0"/>
      <p:bldP spid="20" grpId="0"/>
      <p:bldP spid="2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itolo 1"/>
          <p:cNvSpPr txBox="1">
            <a:spLocks noGrp="1"/>
          </p:cNvSpPr>
          <p:nvPr>
            <p:ph type="title" idx="4294967295"/>
          </p:nvPr>
        </p:nvSpPr>
        <p:spPr>
          <a:xfrm>
            <a:off x="1235075" y="100013"/>
            <a:ext cx="5857875" cy="1144587"/>
          </a:xfrm>
        </p:spPr>
        <p:txBody>
          <a:bodyPr lIns="91440" tIns="45720" rIns="91440" bIns="45720"/>
          <a:lstStyle/>
          <a:p>
            <a:pPr eaLnBrk="1" hangingPunct="1"/>
            <a:r>
              <a:rPr b="1" smtClean="0">
                <a:latin typeface="Calibri" pitchFamily="34" charset="0"/>
                <a:ea typeface="MS PGothic" pitchFamily="34" charset="-128"/>
                <a:cs typeface="Mangal"/>
              </a:rPr>
              <a:t>LE FIBRE SENSITIVE</a:t>
            </a:r>
          </a:p>
        </p:txBody>
      </p:sp>
      <p:sp>
        <p:nvSpPr>
          <p:cNvPr id="3" name="Connettore 1 7"/>
          <p:cNvSpPr/>
          <p:nvPr/>
        </p:nvSpPr>
        <p:spPr>
          <a:xfrm>
            <a:off x="1679575" y="3049588"/>
            <a:ext cx="5075238" cy="1587"/>
          </a:xfrm>
          <a:prstGeom prst="line">
            <a:avLst/>
          </a:prstGeom>
          <a:noFill/>
          <a:ln w="76320">
            <a:solidFill>
              <a:srgbClr val="4F81BD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4" name="Connettore 1 9"/>
          <p:cNvSpPr/>
          <p:nvPr/>
        </p:nvSpPr>
        <p:spPr>
          <a:xfrm>
            <a:off x="1665288" y="4976813"/>
            <a:ext cx="4376737" cy="1587"/>
          </a:xfrm>
          <a:prstGeom prst="line">
            <a:avLst/>
          </a:prstGeom>
          <a:noFill/>
          <a:ln w="57240">
            <a:solidFill>
              <a:srgbClr val="4F81BD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5" name="Connettore 1 10"/>
          <p:cNvSpPr/>
          <p:nvPr/>
        </p:nvSpPr>
        <p:spPr>
          <a:xfrm>
            <a:off x="1665288" y="4273550"/>
            <a:ext cx="4376737" cy="1588"/>
          </a:xfrm>
          <a:prstGeom prst="line">
            <a:avLst/>
          </a:prstGeom>
          <a:noFill/>
          <a:ln w="38160">
            <a:solidFill>
              <a:srgbClr val="4F81BD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6" name="Luna 11"/>
          <p:cNvSpPr/>
          <p:nvPr/>
        </p:nvSpPr>
        <p:spPr>
          <a:xfrm>
            <a:off x="6042025" y="4767263"/>
            <a:ext cx="273050" cy="422275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*/ 5419351 1 1725033"/>
              <a:gd name="f9" fmla="+- 0 0 10800"/>
              <a:gd name="f10" fmla="+- 10800 0 10800"/>
              <a:gd name="f11" fmla="val 18900"/>
              <a:gd name="f12" fmla="val -2147483647"/>
              <a:gd name="f13" fmla="val 2147483647"/>
              <a:gd name="f14" fmla="val 5080"/>
              <a:gd name="f15" fmla="val 10800"/>
              <a:gd name="f16" fmla="val 16520"/>
              <a:gd name="f17" fmla="val 9740"/>
              <a:gd name="f18" fmla="val 16730"/>
              <a:gd name="f19" fmla="val 4870"/>
              <a:gd name="f20" fmla="+- 0 0 0"/>
              <a:gd name="f21" fmla="*/ f4 1 21600"/>
              <a:gd name="f22" fmla="*/ f5 1 21600"/>
              <a:gd name="f23" fmla="*/ f8 1 180"/>
              <a:gd name="f24" fmla="pin 0 f0 18900"/>
              <a:gd name="f25" fmla="*/ f20 f1 1"/>
              <a:gd name="f26" fmla="val f24"/>
              <a:gd name="f27" fmla="+- 21600 0 f24"/>
              <a:gd name="f28" fmla="*/ f24 1794 1"/>
              <a:gd name="f29" fmla="*/ f24 400 1"/>
              <a:gd name="f30" fmla="*/ f24 f21 1"/>
              <a:gd name="f31" fmla="*/ 10800 f22 1"/>
              <a:gd name="f32" fmla="*/ 21600 f21 1"/>
              <a:gd name="f33" fmla="*/ 0 f22 1"/>
              <a:gd name="f34" fmla="*/ f25 1 f3"/>
              <a:gd name="f35" fmla="*/ 0 f21 1"/>
              <a:gd name="f36" fmla="*/ 21600 f22 1"/>
              <a:gd name="f37" fmla="*/ f27 1 2"/>
              <a:gd name="f38" fmla="*/ f28 1 10000"/>
              <a:gd name="f39" fmla="*/ f29 1 18900"/>
              <a:gd name="f40" fmla="*/ f26 f21 1"/>
              <a:gd name="f41" fmla="+- f34 0 f2"/>
              <a:gd name="f42" fmla="+- f37 f24 0"/>
              <a:gd name="f43" fmla="+- 21600 0 f38"/>
              <a:gd name="f44" fmla="*/ f39 f23 1"/>
              <a:gd name="f45" fmla="+- 0 0 f44"/>
              <a:gd name="f46" fmla="*/ f45 f1 1"/>
              <a:gd name="f47" fmla="*/ f46 1 f8"/>
              <a:gd name="f48" fmla="+- f47 0 f2"/>
              <a:gd name="f49" fmla="sin 1 f48"/>
              <a:gd name="f50" fmla="cos 1 f48"/>
              <a:gd name="f51" fmla="+- 0 0 f49"/>
              <a:gd name="f52" fmla="+- 0 0 f50"/>
              <a:gd name="f53" fmla="*/ f51 f9 1"/>
              <a:gd name="f54" fmla="*/ f52 f10 1"/>
              <a:gd name="f55" fmla="*/ f52 f9 1"/>
              <a:gd name="f56" fmla="*/ f51 f10 1"/>
              <a:gd name="f57" fmla="+- f53 f54 0"/>
              <a:gd name="f58" fmla="+- f55 0 f56"/>
              <a:gd name="f59" fmla="+- f57 10800 0"/>
              <a:gd name="f60" fmla="+- 0 0 f58"/>
              <a:gd name="f61" fmla="+- f60 10800 0"/>
              <a:gd name="f62" fmla="+- f59 f59 0"/>
              <a:gd name="f63" fmla="+- 21600 0 f61"/>
              <a:gd name="f64" fmla="*/ f62 f21 1"/>
              <a:gd name="f65" fmla="*/ f61 f22 1"/>
              <a:gd name="f66" fmla="*/ f63 f22 1"/>
            </a:gdLst>
            <a:ahLst>
              <a:ahXY gdRefX="f0" minX="f6" maxX="f11" gdRefY="" minY="0" maxY="0">
                <a:pos x="f30" y="f3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32" y="f33"/>
              </a:cxn>
              <a:cxn ang="f41">
                <a:pos x="f35" y="f31"/>
              </a:cxn>
              <a:cxn ang="f41">
                <a:pos x="f32" y="f36"/>
              </a:cxn>
              <a:cxn ang="f41">
                <a:pos x="f40" y="f31"/>
              </a:cxn>
            </a:cxnLst>
            <a:rect l="f64" t="f65" r="f40" b="f66"/>
            <a:pathLst>
              <a:path w="21600" h="21600">
                <a:moveTo>
                  <a:pt x="f7" y="f6"/>
                </a:moveTo>
                <a:cubicBezTo>
                  <a:pt x="f42" y="f38"/>
                  <a:pt x="f26" y="f14"/>
                  <a:pt x="f26" y="f15"/>
                </a:cubicBezTo>
                <a:cubicBezTo>
                  <a:pt x="f26" y="f16"/>
                  <a:pt x="f42" y="f43"/>
                  <a:pt x="f7" y="f7"/>
                </a:cubicBezTo>
                <a:cubicBezTo>
                  <a:pt x="f17" y="f7"/>
                  <a:pt x="f6" y="f18"/>
                  <a:pt x="f6" y="f15"/>
                </a:cubicBezTo>
                <a:cubicBezTo>
                  <a:pt x="f6" y="f19"/>
                  <a:pt x="f17" y="f6"/>
                  <a:pt x="f7" y="f6"/>
                </a:cubicBezTo>
                <a:close/>
              </a:path>
            </a:pathLst>
          </a:cu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cxnSp>
        <p:nvCxnSpPr>
          <p:cNvPr id="7" name="Connettore 2 17"/>
          <p:cNvCxnSpPr/>
          <p:nvPr/>
        </p:nvCxnSpPr>
        <p:spPr>
          <a:xfrm flipH="1" flipV="1">
            <a:off x="6745288" y="2068513"/>
            <a:ext cx="1587" cy="995362"/>
          </a:xfrm>
          <a:prstGeom prst="straightConnector1">
            <a:avLst/>
          </a:prstGeom>
          <a:noFill/>
          <a:ln w="76320">
            <a:solidFill>
              <a:srgbClr val="4F81BD"/>
            </a:solidFill>
            <a:prstDash val="solid"/>
            <a:miter/>
            <a:tailEnd type="arrow"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</p:cxnSp>
      <p:sp>
        <p:nvSpPr>
          <p:cNvPr id="230407" name="CasellaDiTesto 41"/>
          <p:cNvSpPr>
            <a:spLocks noChangeArrowheads="1"/>
          </p:cNvSpPr>
          <p:nvPr/>
        </p:nvSpPr>
        <p:spPr bwMode="auto">
          <a:xfrm>
            <a:off x="5002213" y="2457450"/>
            <a:ext cx="1192212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 parestesie</a:t>
            </a:r>
          </a:p>
        </p:txBody>
      </p:sp>
      <p:sp>
        <p:nvSpPr>
          <p:cNvPr id="230408" name="CasellaDiTesto 42"/>
          <p:cNvSpPr>
            <a:spLocks noChangeArrowheads="1"/>
          </p:cNvSpPr>
          <p:nvPr/>
        </p:nvSpPr>
        <p:spPr bwMode="auto">
          <a:xfrm>
            <a:off x="3413125" y="3778250"/>
            <a:ext cx="2374900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dolore sordo o bruciore</a:t>
            </a:r>
          </a:p>
        </p:txBody>
      </p:sp>
      <p:sp>
        <p:nvSpPr>
          <p:cNvPr id="230409" name="CasellaDiTesto 43"/>
          <p:cNvSpPr>
            <a:spLocks noChangeArrowheads="1"/>
          </p:cNvSpPr>
          <p:nvPr/>
        </p:nvSpPr>
        <p:spPr bwMode="auto">
          <a:xfrm>
            <a:off x="3673475" y="4572000"/>
            <a:ext cx="1684338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 dolore a scarica</a:t>
            </a:r>
          </a:p>
        </p:txBody>
      </p:sp>
      <p:sp>
        <p:nvSpPr>
          <p:cNvPr id="11" name="Saetta 25"/>
          <p:cNvSpPr/>
          <p:nvPr/>
        </p:nvSpPr>
        <p:spPr>
          <a:xfrm>
            <a:off x="2343150" y="2633663"/>
            <a:ext cx="531813" cy="3873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8458"/>
              <a:gd name="f8" fmla="val 3923"/>
              <a:gd name="f9" fmla="val 7564"/>
              <a:gd name="f10" fmla="val 8416"/>
              <a:gd name="f11" fmla="val 4993"/>
              <a:gd name="f12" fmla="val 9720"/>
              <a:gd name="f13" fmla="val 12197"/>
              <a:gd name="f14" fmla="val 13904"/>
              <a:gd name="f15" fmla="val 9987"/>
              <a:gd name="f16" fmla="val 14934"/>
              <a:gd name="f17" fmla="val 14768"/>
              <a:gd name="f18" fmla="val 12911"/>
              <a:gd name="f19" fmla="val 16558"/>
              <a:gd name="f20" fmla="val 12016"/>
              <a:gd name="f21" fmla="val 11030"/>
              <a:gd name="f22" fmla="val 6840"/>
              <a:gd name="f23" fmla="val 12831"/>
              <a:gd name="f24" fmla="val 6120"/>
              <a:gd name="f25" fmla="+- 0 0 0"/>
              <a:gd name="f26" fmla="*/ f3 1 21600"/>
              <a:gd name="f27" fmla="*/ f4 1 21600"/>
              <a:gd name="f28" fmla="*/ f25 f0 1"/>
              <a:gd name="f29" fmla="*/ 8680 f26 1"/>
              <a:gd name="f30" fmla="*/ 13970 f26 1"/>
              <a:gd name="f31" fmla="*/ 14190 f27 1"/>
              <a:gd name="f32" fmla="*/ 7410 f27 1"/>
              <a:gd name="f33" fmla="*/ 8458 f26 1"/>
              <a:gd name="f34" fmla="*/ 0 f27 1"/>
              <a:gd name="f35" fmla="*/ f28 1 f2"/>
              <a:gd name="f36" fmla="*/ 0 f26 1"/>
              <a:gd name="f37" fmla="*/ 3923 f27 1"/>
              <a:gd name="f38" fmla="*/ 4993 f26 1"/>
              <a:gd name="f39" fmla="*/ 9720 f27 1"/>
              <a:gd name="f40" fmla="*/ 9987 f26 1"/>
              <a:gd name="f41" fmla="*/ 14934 f27 1"/>
              <a:gd name="f42" fmla="*/ 21600 f26 1"/>
              <a:gd name="f43" fmla="*/ 21600 f27 1"/>
              <a:gd name="f44" fmla="*/ 16558 f26 1"/>
              <a:gd name="f45" fmla="*/ 12016 f27 1"/>
              <a:gd name="f46" fmla="*/ 12831 f26 1"/>
              <a:gd name="f47" fmla="*/ 6120 f27 1"/>
              <a:gd name="f48" fmla="+- f35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8">
                <a:pos x="f33" y="f34"/>
              </a:cxn>
              <a:cxn ang="f48">
                <a:pos x="f36" y="f37"/>
              </a:cxn>
              <a:cxn ang="f48">
                <a:pos x="f38" y="f39"/>
              </a:cxn>
              <a:cxn ang="f48">
                <a:pos x="f40" y="f41"/>
              </a:cxn>
              <a:cxn ang="f48">
                <a:pos x="f42" y="f43"/>
              </a:cxn>
              <a:cxn ang="f48">
                <a:pos x="f44" y="f45"/>
              </a:cxn>
              <a:cxn ang="f48">
                <a:pos x="f46" y="f47"/>
              </a:cxn>
            </a:cxnLst>
            <a:rect l="f29" t="f32" r="f30" b="f31"/>
            <a:pathLst>
              <a:path w="21600" h="21600">
                <a:moveTo>
                  <a:pt x="f7" y="f5"/>
                </a:moveTo>
                <a:lnTo>
                  <a:pt x="f5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6" y="f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7" y="f5"/>
                </a:lnTo>
                <a:close/>
              </a:path>
            </a:pathLst>
          </a:custGeom>
          <a:gradFill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2" name="Saetta 26"/>
          <p:cNvSpPr/>
          <p:nvPr/>
        </p:nvSpPr>
        <p:spPr>
          <a:xfrm>
            <a:off x="2343150" y="3846513"/>
            <a:ext cx="531813" cy="3873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8458"/>
              <a:gd name="f8" fmla="val 3923"/>
              <a:gd name="f9" fmla="val 7564"/>
              <a:gd name="f10" fmla="val 8416"/>
              <a:gd name="f11" fmla="val 4993"/>
              <a:gd name="f12" fmla="val 9720"/>
              <a:gd name="f13" fmla="val 12197"/>
              <a:gd name="f14" fmla="val 13904"/>
              <a:gd name="f15" fmla="val 9987"/>
              <a:gd name="f16" fmla="val 14934"/>
              <a:gd name="f17" fmla="val 14768"/>
              <a:gd name="f18" fmla="val 12911"/>
              <a:gd name="f19" fmla="val 16558"/>
              <a:gd name="f20" fmla="val 12016"/>
              <a:gd name="f21" fmla="val 11030"/>
              <a:gd name="f22" fmla="val 6840"/>
              <a:gd name="f23" fmla="val 12831"/>
              <a:gd name="f24" fmla="val 6120"/>
              <a:gd name="f25" fmla="+- 0 0 0"/>
              <a:gd name="f26" fmla="*/ f3 1 21600"/>
              <a:gd name="f27" fmla="*/ f4 1 21600"/>
              <a:gd name="f28" fmla="*/ f25 f0 1"/>
              <a:gd name="f29" fmla="*/ 8680 f26 1"/>
              <a:gd name="f30" fmla="*/ 13970 f26 1"/>
              <a:gd name="f31" fmla="*/ 14190 f27 1"/>
              <a:gd name="f32" fmla="*/ 7410 f27 1"/>
              <a:gd name="f33" fmla="*/ 8458 f26 1"/>
              <a:gd name="f34" fmla="*/ 0 f27 1"/>
              <a:gd name="f35" fmla="*/ f28 1 f2"/>
              <a:gd name="f36" fmla="*/ 0 f26 1"/>
              <a:gd name="f37" fmla="*/ 3923 f27 1"/>
              <a:gd name="f38" fmla="*/ 4993 f26 1"/>
              <a:gd name="f39" fmla="*/ 9720 f27 1"/>
              <a:gd name="f40" fmla="*/ 9987 f26 1"/>
              <a:gd name="f41" fmla="*/ 14934 f27 1"/>
              <a:gd name="f42" fmla="*/ 21600 f26 1"/>
              <a:gd name="f43" fmla="*/ 21600 f27 1"/>
              <a:gd name="f44" fmla="*/ 16558 f26 1"/>
              <a:gd name="f45" fmla="*/ 12016 f27 1"/>
              <a:gd name="f46" fmla="*/ 12831 f26 1"/>
              <a:gd name="f47" fmla="*/ 6120 f27 1"/>
              <a:gd name="f48" fmla="+- f35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8">
                <a:pos x="f33" y="f34"/>
              </a:cxn>
              <a:cxn ang="f48">
                <a:pos x="f36" y="f37"/>
              </a:cxn>
              <a:cxn ang="f48">
                <a:pos x="f38" y="f39"/>
              </a:cxn>
              <a:cxn ang="f48">
                <a:pos x="f40" y="f41"/>
              </a:cxn>
              <a:cxn ang="f48">
                <a:pos x="f42" y="f43"/>
              </a:cxn>
              <a:cxn ang="f48">
                <a:pos x="f44" y="f45"/>
              </a:cxn>
              <a:cxn ang="f48">
                <a:pos x="f46" y="f47"/>
              </a:cxn>
            </a:cxnLst>
            <a:rect l="f29" t="f32" r="f30" b="f31"/>
            <a:pathLst>
              <a:path w="21600" h="21600">
                <a:moveTo>
                  <a:pt x="f7" y="f5"/>
                </a:moveTo>
                <a:lnTo>
                  <a:pt x="f5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6" y="f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7" y="f5"/>
                </a:lnTo>
                <a:close/>
              </a:path>
            </a:pathLst>
          </a:custGeom>
          <a:gradFill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3" name="Saetta 28"/>
          <p:cNvSpPr/>
          <p:nvPr/>
        </p:nvSpPr>
        <p:spPr>
          <a:xfrm>
            <a:off x="2495550" y="4570413"/>
            <a:ext cx="531813" cy="3873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8458"/>
              <a:gd name="f8" fmla="val 3923"/>
              <a:gd name="f9" fmla="val 7564"/>
              <a:gd name="f10" fmla="val 8416"/>
              <a:gd name="f11" fmla="val 4993"/>
              <a:gd name="f12" fmla="val 9720"/>
              <a:gd name="f13" fmla="val 12197"/>
              <a:gd name="f14" fmla="val 13904"/>
              <a:gd name="f15" fmla="val 9987"/>
              <a:gd name="f16" fmla="val 14934"/>
              <a:gd name="f17" fmla="val 14768"/>
              <a:gd name="f18" fmla="val 12911"/>
              <a:gd name="f19" fmla="val 16558"/>
              <a:gd name="f20" fmla="val 12016"/>
              <a:gd name="f21" fmla="val 11030"/>
              <a:gd name="f22" fmla="val 6840"/>
              <a:gd name="f23" fmla="val 12831"/>
              <a:gd name="f24" fmla="val 6120"/>
              <a:gd name="f25" fmla="+- 0 0 0"/>
              <a:gd name="f26" fmla="*/ f3 1 21600"/>
              <a:gd name="f27" fmla="*/ f4 1 21600"/>
              <a:gd name="f28" fmla="*/ f25 f0 1"/>
              <a:gd name="f29" fmla="*/ 8680 f26 1"/>
              <a:gd name="f30" fmla="*/ 13970 f26 1"/>
              <a:gd name="f31" fmla="*/ 14190 f27 1"/>
              <a:gd name="f32" fmla="*/ 7410 f27 1"/>
              <a:gd name="f33" fmla="*/ 8458 f26 1"/>
              <a:gd name="f34" fmla="*/ 0 f27 1"/>
              <a:gd name="f35" fmla="*/ f28 1 f2"/>
              <a:gd name="f36" fmla="*/ 0 f26 1"/>
              <a:gd name="f37" fmla="*/ 3923 f27 1"/>
              <a:gd name="f38" fmla="*/ 4993 f26 1"/>
              <a:gd name="f39" fmla="*/ 9720 f27 1"/>
              <a:gd name="f40" fmla="*/ 9987 f26 1"/>
              <a:gd name="f41" fmla="*/ 14934 f27 1"/>
              <a:gd name="f42" fmla="*/ 21600 f26 1"/>
              <a:gd name="f43" fmla="*/ 21600 f27 1"/>
              <a:gd name="f44" fmla="*/ 16558 f26 1"/>
              <a:gd name="f45" fmla="*/ 12016 f27 1"/>
              <a:gd name="f46" fmla="*/ 12831 f26 1"/>
              <a:gd name="f47" fmla="*/ 6120 f27 1"/>
              <a:gd name="f48" fmla="+- f35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8">
                <a:pos x="f33" y="f34"/>
              </a:cxn>
              <a:cxn ang="f48">
                <a:pos x="f36" y="f37"/>
              </a:cxn>
              <a:cxn ang="f48">
                <a:pos x="f38" y="f39"/>
              </a:cxn>
              <a:cxn ang="f48">
                <a:pos x="f40" y="f41"/>
              </a:cxn>
              <a:cxn ang="f48">
                <a:pos x="f42" y="f43"/>
              </a:cxn>
              <a:cxn ang="f48">
                <a:pos x="f44" y="f45"/>
              </a:cxn>
              <a:cxn ang="f48">
                <a:pos x="f46" y="f47"/>
              </a:cxn>
            </a:cxnLst>
            <a:rect l="f29" t="f32" r="f30" b="f31"/>
            <a:pathLst>
              <a:path w="21600" h="21600">
                <a:moveTo>
                  <a:pt x="f7" y="f5"/>
                </a:moveTo>
                <a:lnTo>
                  <a:pt x="f5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6" y="f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7" y="f5"/>
                </a:lnTo>
                <a:close/>
              </a:path>
            </a:pathLst>
          </a:custGeom>
          <a:gradFill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4" name="CasellaDiTesto 29"/>
          <p:cNvSpPr/>
          <p:nvPr/>
        </p:nvSpPr>
        <p:spPr>
          <a:xfrm>
            <a:off x="635000" y="1412875"/>
            <a:ext cx="4368800" cy="4603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54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 b="1">
                <a:solidFill>
                  <a:srgbClr val="000000"/>
                </a:solidFill>
                <a:latin typeface="Calibri" pitchFamily="34"/>
                <a:ea typeface="MS PGothic" pitchFamily="34"/>
                <a:cs typeface="MS PGothic" pitchFamily="34"/>
              </a:rPr>
              <a:t>SITI ECTOPICI DI DANNO</a:t>
            </a:r>
          </a:p>
        </p:txBody>
      </p:sp>
      <p:sp>
        <p:nvSpPr>
          <p:cNvPr id="15" name="Freccia su 32"/>
          <p:cNvSpPr/>
          <p:nvPr/>
        </p:nvSpPr>
        <p:spPr>
          <a:xfrm>
            <a:off x="635000" y="2457450"/>
            <a:ext cx="538163" cy="3633788"/>
          </a:xfrm>
          <a:custGeom>
            <a:avLst>
              <a:gd name="f0" fmla="val 1599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6" name="Luna 18"/>
          <p:cNvSpPr/>
          <p:nvPr/>
        </p:nvSpPr>
        <p:spPr>
          <a:xfrm>
            <a:off x="6057900" y="4064000"/>
            <a:ext cx="273050" cy="422275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*/ 5419351 1 1725033"/>
              <a:gd name="f9" fmla="+- 0 0 10800"/>
              <a:gd name="f10" fmla="+- 10800 0 10800"/>
              <a:gd name="f11" fmla="val 18900"/>
              <a:gd name="f12" fmla="val -2147483647"/>
              <a:gd name="f13" fmla="val 2147483647"/>
              <a:gd name="f14" fmla="val 5080"/>
              <a:gd name="f15" fmla="val 10800"/>
              <a:gd name="f16" fmla="val 16520"/>
              <a:gd name="f17" fmla="val 9740"/>
              <a:gd name="f18" fmla="val 16730"/>
              <a:gd name="f19" fmla="val 4870"/>
              <a:gd name="f20" fmla="+- 0 0 0"/>
              <a:gd name="f21" fmla="*/ f4 1 21600"/>
              <a:gd name="f22" fmla="*/ f5 1 21600"/>
              <a:gd name="f23" fmla="*/ f8 1 180"/>
              <a:gd name="f24" fmla="pin 0 f0 18900"/>
              <a:gd name="f25" fmla="*/ f20 f1 1"/>
              <a:gd name="f26" fmla="val f24"/>
              <a:gd name="f27" fmla="+- 21600 0 f24"/>
              <a:gd name="f28" fmla="*/ f24 1794 1"/>
              <a:gd name="f29" fmla="*/ f24 400 1"/>
              <a:gd name="f30" fmla="*/ f24 f21 1"/>
              <a:gd name="f31" fmla="*/ 10800 f22 1"/>
              <a:gd name="f32" fmla="*/ 21600 f21 1"/>
              <a:gd name="f33" fmla="*/ 0 f22 1"/>
              <a:gd name="f34" fmla="*/ f25 1 f3"/>
              <a:gd name="f35" fmla="*/ 0 f21 1"/>
              <a:gd name="f36" fmla="*/ 21600 f22 1"/>
              <a:gd name="f37" fmla="*/ f27 1 2"/>
              <a:gd name="f38" fmla="*/ f28 1 10000"/>
              <a:gd name="f39" fmla="*/ f29 1 18900"/>
              <a:gd name="f40" fmla="*/ f26 f21 1"/>
              <a:gd name="f41" fmla="+- f34 0 f2"/>
              <a:gd name="f42" fmla="+- f37 f24 0"/>
              <a:gd name="f43" fmla="+- 21600 0 f38"/>
              <a:gd name="f44" fmla="*/ f39 f23 1"/>
              <a:gd name="f45" fmla="+- 0 0 f44"/>
              <a:gd name="f46" fmla="*/ f45 f1 1"/>
              <a:gd name="f47" fmla="*/ f46 1 f8"/>
              <a:gd name="f48" fmla="+- f47 0 f2"/>
              <a:gd name="f49" fmla="sin 1 f48"/>
              <a:gd name="f50" fmla="cos 1 f48"/>
              <a:gd name="f51" fmla="+- 0 0 f49"/>
              <a:gd name="f52" fmla="+- 0 0 f50"/>
              <a:gd name="f53" fmla="*/ f51 f9 1"/>
              <a:gd name="f54" fmla="*/ f52 f10 1"/>
              <a:gd name="f55" fmla="*/ f52 f9 1"/>
              <a:gd name="f56" fmla="*/ f51 f10 1"/>
              <a:gd name="f57" fmla="+- f53 f54 0"/>
              <a:gd name="f58" fmla="+- f55 0 f56"/>
              <a:gd name="f59" fmla="+- f57 10800 0"/>
              <a:gd name="f60" fmla="+- 0 0 f58"/>
              <a:gd name="f61" fmla="+- f60 10800 0"/>
              <a:gd name="f62" fmla="+- f59 f59 0"/>
              <a:gd name="f63" fmla="+- 21600 0 f61"/>
              <a:gd name="f64" fmla="*/ f62 f21 1"/>
              <a:gd name="f65" fmla="*/ f61 f22 1"/>
              <a:gd name="f66" fmla="*/ f63 f22 1"/>
            </a:gdLst>
            <a:ahLst>
              <a:ahXY gdRefX="f0" minX="f6" maxX="f11" gdRefY="" minY="0" maxY="0">
                <a:pos x="f30" y="f3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32" y="f33"/>
              </a:cxn>
              <a:cxn ang="f41">
                <a:pos x="f35" y="f31"/>
              </a:cxn>
              <a:cxn ang="f41">
                <a:pos x="f32" y="f36"/>
              </a:cxn>
              <a:cxn ang="f41">
                <a:pos x="f40" y="f31"/>
              </a:cxn>
            </a:cxnLst>
            <a:rect l="f64" t="f65" r="f40" b="f66"/>
            <a:pathLst>
              <a:path w="21600" h="21600">
                <a:moveTo>
                  <a:pt x="f7" y="f6"/>
                </a:moveTo>
                <a:cubicBezTo>
                  <a:pt x="f42" y="f38"/>
                  <a:pt x="f26" y="f14"/>
                  <a:pt x="f26" y="f15"/>
                </a:cubicBezTo>
                <a:cubicBezTo>
                  <a:pt x="f26" y="f16"/>
                  <a:pt x="f42" y="f43"/>
                  <a:pt x="f7" y="f7"/>
                </a:cubicBezTo>
                <a:cubicBezTo>
                  <a:pt x="f17" y="f7"/>
                  <a:pt x="f6" y="f18"/>
                  <a:pt x="f6" y="f15"/>
                </a:cubicBezTo>
                <a:cubicBezTo>
                  <a:pt x="f6" y="f19"/>
                  <a:pt x="f17" y="f6"/>
                  <a:pt x="f7" y="f6"/>
                </a:cubicBezTo>
                <a:close/>
              </a:path>
            </a:pathLst>
          </a:cu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7" name="CasellaDiTesto 30"/>
          <p:cNvSpPr/>
          <p:nvPr/>
        </p:nvSpPr>
        <p:spPr>
          <a:xfrm>
            <a:off x="746125" y="5686425"/>
            <a:ext cx="8147050" cy="7953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300" b="1">
                <a:solidFill>
                  <a:srgbClr val="000000"/>
                </a:solidFill>
                <a:latin typeface="Calibri" pitchFamily="34"/>
                <a:ea typeface="MS PGothic" pitchFamily="34"/>
                <a:cs typeface="MS PGothic" pitchFamily="34"/>
              </a:rPr>
              <a:t>FARMACI CHE AGISCONO SUI CANALI DEL SODIO:</a:t>
            </a:r>
            <a:br>
              <a:rPr lang="it-IT" sz="2300" b="1">
                <a:solidFill>
                  <a:srgbClr val="000000"/>
                </a:solidFill>
                <a:latin typeface="Calibri" pitchFamily="34"/>
                <a:ea typeface="MS PGothic" pitchFamily="34"/>
                <a:cs typeface="MS PGothic" pitchFamily="34"/>
              </a:rPr>
            </a:br>
            <a:r>
              <a:rPr lang="it-IT" sz="2300" b="1">
                <a:solidFill>
                  <a:srgbClr val="000000"/>
                </a:solidFill>
                <a:latin typeface="Calibri" pitchFamily="34"/>
                <a:ea typeface="MS PGothic" pitchFamily="34"/>
                <a:cs typeface="MS PGothic" pitchFamily="34"/>
              </a:rPr>
              <a:t>Amitriptilina, Carbamazepina, Oxcarbazepina</a:t>
            </a:r>
          </a:p>
        </p:txBody>
      </p:sp>
      <p:grpSp>
        <p:nvGrpSpPr>
          <p:cNvPr id="230417" name="Gruppo 22"/>
          <p:cNvGrpSpPr>
            <a:grpSpLocks/>
          </p:cNvGrpSpPr>
          <p:nvPr/>
        </p:nvGrpSpPr>
        <p:grpSpPr bwMode="auto">
          <a:xfrm>
            <a:off x="673100" y="395288"/>
            <a:ext cx="647700" cy="673100"/>
            <a:chOff x="673200" y="395280"/>
            <a:chExt cx="647640" cy="673200"/>
          </a:xfrm>
        </p:grpSpPr>
        <p:sp>
          <p:nvSpPr>
            <p:cNvPr id="19" name="Ovale 19"/>
            <p:cNvSpPr/>
            <p:nvPr/>
          </p:nvSpPr>
          <p:spPr>
            <a:xfrm>
              <a:off x="673200" y="463552"/>
              <a:ext cx="647640" cy="6049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BBB9"/>
            </a:solidFill>
            <a:ln w="9360">
              <a:solidFill>
                <a:srgbClr val="008000"/>
              </a:solidFill>
              <a:prstDash val="solid"/>
              <a:miter/>
            </a:ln>
            <a:effectLst>
              <a:outerShdw dist="23040" dir="5400000" algn="tl">
                <a:srgbClr val="808080">
                  <a:alpha val="35000"/>
                </a:srgbClr>
              </a:outerShdw>
            </a:effectLst>
          </p:spPr>
          <p:txBody>
            <a:bodyPr lIns="90000" tIns="46800" rIns="90000" bIns="46800" anchor="ctr"/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it-IT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20" name="CasellaDiTesto 20"/>
            <p:cNvSpPr/>
            <p:nvPr/>
          </p:nvSpPr>
          <p:spPr>
            <a:xfrm>
              <a:off x="765266" y="395280"/>
              <a:ext cx="539700" cy="6430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3600" b="1">
                  <a:solidFill>
                    <a:srgbClr val="FF0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Arial" pitchFamily="34"/>
                  <a:ea typeface="MS PGothic" pitchFamily="34"/>
                  <a:cs typeface="MS PGothic" pitchFamily="34"/>
                </a:rPr>
                <a:t>2</a:t>
              </a:r>
            </a:p>
          </p:txBody>
        </p:sp>
      </p:grpSp>
      <p:pic>
        <p:nvPicPr>
          <p:cNvPr id="21" name="Immagine 21" descr="Schermata 2010-11-13 a 07.29.5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34175" y="182563"/>
            <a:ext cx="2228850" cy="1377950"/>
          </a:xfrm>
          <a:prstGeom prst="rect">
            <a:avLst/>
          </a:prstGeom>
          <a:noFill/>
          <a:ln w="9360">
            <a:solidFill>
              <a:srgbClr val="4F81BD"/>
            </a:solidFill>
            <a:prstDash val="solid"/>
            <a:miter/>
          </a:ln>
          <a:effectLst>
            <a:outerShdw dist="38184" dir="2700000" algn="tl">
              <a:srgbClr val="808080">
                <a:alpha val="76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15" grpId="0"/>
      <p:bldP spid="1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Titolo 1"/>
          <p:cNvSpPr txBox="1">
            <a:spLocks noGrp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eaLnBrk="1" hangingPunct="1"/>
            <a:r>
              <a:rPr smtClean="0">
                <a:latin typeface="Calibri" pitchFamily="34" charset="0"/>
                <a:ea typeface="MS PGothic" pitchFamily="34" charset="-128"/>
                <a:cs typeface="Mangal"/>
              </a:rPr>
              <a:t>I siti ectopici</a:t>
            </a:r>
          </a:p>
        </p:txBody>
      </p:sp>
      <p:sp>
        <p:nvSpPr>
          <p:cNvPr id="234498" name="Segnaposto testo 2"/>
          <p:cNvSpPr txBox="1">
            <a:spLocks noGrp="1"/>
          </p:cNvSpPr>
          <p:nvPr>
            <p:ph type="body" idx="4294967295"/>
          </p:nvPr>
        </p:nvSpPr>
        <p:spPr/>
        <p:txBody>
          <a:bodyPr lIns="91440" tIns="45720" rIns="91440" bIns="45720"/>
          <a:lstStyle/>
          <a:p>
            <a:pPr eaLnBrk="1" hangingPunct="1">
              <a:buClr>
                <a:srgbClr val="000000"/>
              </a:buClr>
              <a:buFontTx/>
              <a:buChar char="•"/>
            </a:pPr>
            <a:r>
              <a:rPr smtClean="0">
                <a:latin typeface="Calibri" pitchFamily="34" charset="0"/>
                <a:ea typeface="MS PGothic" pitchFamily="34" charset="-128"/>
                <a:cs typeface="Mangal"/>
              </a:rPr>
              <a:t>Si sviluppano soprattutto nelle fibre mieliniche</a:t>
            </a:r>
          </a:p>
          <a:p>
            <a:pPr eaLnBrk="1" hangingPunct="1">
              <a:buClr>
                <a:srgbClr val="000000"/>
              </a:buClr>
              <a:buFontTx/>
              <a:buChar char="•"/>
            </a:pPr>
            <a:r>
              <a:rPr smtClean="0">
                <a:latin typeface="Calibri" pitchFamily="34" charset="0"/>
                <a:ea typeface="MS PGothic" pitchFamily="34" charset="-128"/>
                <a:cs typeface="Mangal"/>
              </a:rPr>
              <a:t>In fase acuta anche nelle fibre amieliniche C</a:t>
            </a:r>
          </a:p>
          <a:p>
            <a:pPr eaLnBrk="1" hangingPunct="1">
              <a:buClr>
                <a:srgbClr val="000000"/>
              </a:buClr>
              <a:buFontTx/>
              <a:buChar char="•"/>
            </a:pPr>
            <a:r>
              <a:rPr smtClean="0">
                <a:latin typeface="Calibri" pitchFamily="34" charset="0"/>
                <a:ea typeface="MS PGothic" pitchFamily="34" charset="-128"/>
                <a:cs typeface="Mangal"/>
              </a:rPr>
              <a:t>Sono ipersensibili agli stimoli esterni di tipo chimico e meccanico</a:t>
            </a:r>
          </a:p>
          <a:p>
            <a:pPr eaLnBrk="1" hangingPunct="1">
              <a:buClr>
                <a:srgbClr val="000000"/>
              </a:buClr>
              <a:buFontTx/>
              <a:buChar char="•"/>
            </a:pPr>
            <a:r>
              <a:rPr smtClean="0">
                <a:latin typeface="Calibri" pitchFamily="34" charset="0"/>
                <a:ea typeface="MS PGothic" pitchFamily="34" charset="-128"/>
                <a:cs typeface="Mangal"/>
              </a:rPr>
              <a:t>Danno origine a sensazioni in rapporto al tipo di fibra a cui appartengono (bruciore e dolore sordo (fibre C), scarica elettrica (fibre A</a:t>
            </a:r>
            <a:r>
              <a:rPr smtClean="0">
                <a:latin typeface="Symbol" pitchFamily="18" charset="2"/>
                <a:ea typeface="Microsoft YaHei" pitchFamily="34" charset="-122"/>
                <a:cs typeface="Mangal"/>
              </a:rPr>
              <a:t></a:t>
            </a:r>
            <a:r>
              <a:rPr smtClean="0">
                <a:latin typeface="Calibri" pitchFamily="34" charset="0"/>
                <a:ea typeface="MS PGothic" pitchFamily="34" charset="-128"/>
                <a:cs typeface="Mangal"/>
              </a:rPr>
              <a:t>), parestesie (fibre A</a:t>
            </a:r>
            <a:r>
              <a:rPr smtClean="0">
                <a:latin typeface="Symbol" pitchFamily="18" charset="2"/>
                <a:ea typeface="Microsoft YaHei" pitchFamily="34" charset="-122"/>
                <a:cs typeface="Mangal"/>
              </a:rPr>
              <a:t></a:t>
            </a:r>
            <a:r>
              <a:rPr smtClean="0">
                <a:latin typeface="Calibri" pitchFamily="34" charset="0"/>
                <a:ea typeface="MS PGothic" pitchFamily="34" charset="-128"/>
                <a:cs typeface="Mangal"/>
              </a:rPr>
              <a:t>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Titolo 1"/>
          <p:cNvSpPr txBox="1">
            <a:spLocks noGrp="1"/>
          </p:cNvSpPr>
          <p:nvPr>
            <p:ph type="title" idx="4294967295"/>
          </p:nvPr>
        </p:nvSpPr>
        <p:spPr>
          <a:xfrm>
            <a:off x="874713" y="80963"/>
            <a:ext cx="4786312" cy="1143000"/>
          </a:xfrm>
        </p:spPr>
        <p:txBody>
          <a:bodyPr lIns="91440" tIns="45720" rIns="91440" bIns="45720"/>
          <a:lstStyle/>
          <a:p>
            <a:pPr eaLnBrk="1" hangingPunct="1"/>
            <a:r>
              <a:rPr b="1" smtClean="0">
                <a:latin typeface="Calibri" pitchFamily="34" charset="0"/>
                <a:ea typeface="MS PGothic" pitchFamily="34" charset="-128"/>
                <a:cs typeface="Mangal"/>
              </a:rPr>
              <a:t>LA SINAPSI SPINALE</a:t>
            </a:r>
          </a:p>
        </p:txBody>
      </p:sp>
      <p:sp>
        <p:nvSpPr>
          <p:cNvPr id="3" name="Ovale 44"/>
          <p:cNvSpPr/>
          <p:nvPr/>
        </p:nvSpPr>
        <p:spPr>
          <a:xfrm>
            <a:off x="3335338" y="5678488"/>
            <a:ext cx="446087" cy="4222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57240">
            <a:solidFill>
              <a:srgbClr val="4A7EBB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236547" name="CasellaDiTesto 45"/>
          <p:cNvSpPr>
            <a:spLocks noChangeArrowheads="1"/>
          </p:cNvSpPr>
          <p:nvPr/>
        </p:nvSpPr>
        <p:spPr bwMode="auto">
          <a:xfrm>
            <a:off x="1398588" y="6011863"/>
            <a:ext cx="3409950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Neurone spinale (WDRN) </a:t>
            </a:r>
            <a:r>
              <a:rPr lang="it-IT" b="1" i="1">
                <a:solidFill>
                  <a:srgbClr val="000000"/>
                </a:solidFill>
                <a:latin typeface="Calibri" pitchFamily="34" charset="0"/>
              </a:rPr>
              <a:t>normale</a:t>
            </a:r>
          </a:p>
        </p:txBody>
      </p:sp>
      <p:sp>
        <p:nvSpPr>
          <p:cNvPr id="5" name="Ovale 46"/>
          <p:cNvSpPr/>
          <p:nvPr/>
        </p:nvSpPr>
        <p:spPr>
          <a:xfrm>
            <a:off x="5565775" y="6100763"/>
            <a:ext cx="739775" cy="7000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76320">
            <a:solidFill>
              <a:srgbClr val="4A7EBB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236549" name="CasellaDiTesto 47"/>
          <p:cNvSpPr>
            <a:spLocks noChangeArrowheads="1"/>
          </p:cNvSpPr>
          <p:nvPr/>
        </p:nvSpPr>
        <p:spPr bwMode="auto">
          <a:xfrm>
            <a:off x="4278313" y="6430963"/>
            <a:ext cx="3824287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Neurone spinale (WDRN) </a:t>
            </a:r>
            <a:r>
              <a:rPr lang="it-IT" b="1" i="1">
                <a:solidFill>
                  <a:srgbClr val="000000"/>
                </a:solidFill>
                <a:latin typeface="Calibri" pitchFamily="34" charset="0"/>
              </a:rPr>
              <a:t>sensibilizzato</a:t>
            </a:r>
          </a:p>
        </p:txBody>
      </p:sp>
      <p:pic>
        <p:nvPicPr>
          <p:cNvPr id="236550" name="Picture 8" descr="Sensibilizzazione central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1938" y="1646238"/>
            <a:ext cx="444023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51"/>
          <p:cNvSpPr/>
          <p:nvPr/>
        </p:nvSpPr>
        <p:spPr>
          <a:xfrm>
            <a:off x="4092575" y="1165225"/>
            <a:ext cx="758825" cy="3381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E5EEFF"/>
              </a:gs>
              <a:gs pos="100000">
                <a:srgbClr val="A3C4FF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wrap="none"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>
                <a:solidFill>
                  <a:srgbClr val="000000"/>
                </a:solidFill>
                <a:latin typeface="Calibri" pitchFamily="34"/>
                <a:ea typeface="Arial" pitchFamily="34"/>
                <a:cs typeface="Arial" pitchFamily="34"/>
              </a:rPr>
              <a:t>Fibre C</a:t>
            </a:r>
          </a:p>
        </p:txBody>
      </p:sp>
      <p:sp>
        <p:nvSpPr>
          <p:cNvPr id="9" name="CasellaDiTesto 52"/>
          <p:cNvSpPr>
            <a:spLocks noChangeArrowheads="1"/>
          </p:cNvSpPr>
          <p:nvPr/>
        </p:nvSpPr>
        <p:spPr bwMode="auto">
          <a:xfrm>
            <a:off x="-293688" y="3041650"/>
            <a:ext cx="2870201" cy="20145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000000"/>
                </a:solidFill>
                <a:latin typeface="Calibri" pitchFamily="34" charset="0"/>
              </a:rPr>
              <a:t>Fibre A</a:t>
            </a:r>
            <a:r>
              <a:rPr lang="it-IT" b="1" i="1">
                <a:solidFill>
                  <a:srgbClr val="000000"/>
                </a:solidFill>
                <a:latin typeface="Symbol" pitchFamily="18" charset="2"/>
              </a:rPr>
              <a:t></a:t>
            </a:r>
          </a:p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i="1">
                <a:solidFill>
                  <a:srgbClr val="000000"/>
                </a:solidFill>
                <a:latin typeface="Calibri" pitchFamily="34" charset="0"/>
              </a:rPr>
              <a:t>(dolore rapido; </a:t>
            </a:r>
            <a:br>
              <a:rPr lang="it-IT" b="1" i="1">
                <a:solidFill>
                  <a:srgbClr val="000000"/>
                </a:solidFill>
                <a:latin typeface="Calibri" pitchFamily="34" charset="0"/>
              </a:rPr>
            </a:br>
            <a:r>
              <a:rPr lang="it-IT" b="1" i="1">
                <a:solidFill>
                  <a:srgbClr val="000000"/>
                </a:solidFill>
                <a:latin typeface="Calibri" pitchFamily="34" charset="0"/>
              </a:rPr>
              <a:t>prevalenti</a:t>
            </a:r>
            <a:br>
              <a:rPr lang="it-IT" b="1" i="1">
                <a:solidFill>
                  <a:srgbClr val="000000"/>
                </a:solidFill>
                <a:latin typeface="Calibri" pitchFamily="34" charset="0"/>
              </a:rPr>
            </a:br>
            <a:r>
              <a:rPr lang="it-IT" b="1" i="1">
                <a:solidFill>
                  <a:srgbClr val="000000"/>
                </a:solidFill>
                <a:latin typeface="Calibri" pitchFamily="34" charset="0"/>
              </a:rPr>
              <a:t>nel dolore</a:t>
            </a:r>
            <a:br>
              <a:rPr lang="it-IT" b="1" i="1">
                <a:solidFill>
                  <a:srgbClr val="000000"/>
                </a:solidFill>
                <a:latin typeface="Calibri" pitchFamily="34" charset="0"/>
              </a:rPr>
            </a:br>
            <a:r>
              <a:rPr lang="it-IT" b="1" i="1">
                <a:solidFill>
                  <a:srgbClr val="000000"/>
                </a:solidFill>
                <a:latin typeface="Calibri" pitchFamily="34" charset="0"/>
              </a:rPr>
              <a:t>meccanico-strutturale)</a:t>
            </a:r>
            <a:br>
              <a:rPr lang="it-IT" b="1" i="1">
                <a:solidFill>
                  <a:srgbClr val="000000"/>
                </a:solidFill>
                <a:latin typeface="Calibri" pitchFamily="34" charset="0"/>
              </a:rPr>
            </a:br>
            <a:r>
              <a:rPr lang="it-IT" b="1" i="1" u="sng">
                <a:solidFill>
                  <a:srgbClr val="000000"/>
                </a:solidFill>
                <a:latin typeface="Calibri" pitchFamily="34" charset="0"/>
              </a:rPr>
              <a:t>non</a:t>
            </a:r>
            <a:r>
              <a:rPr lang="it-IT" b="1" i="1">
                <a:solidFill>
                  <a:srgbClr val="000000"/>
                </a:solidFill>
                <a:latin typeface="Calibri" pitchFamily="34" charset="0"/>
              </a:rPr>
              <a:t> inducono </a:t>
            </a:r>
            <a:br>
              <a:rPr lang="it-IT" b="1" i="1">
                <a:solidFill>
                  <a:srgbClr val="000000"/>
                </a:solidFill>
                <a:latin typeface="Calibri" pitchFamily="34" charset="0"/>
              </a:rPr>
            </a:br>
            <a:r>
              <a:rPr lang="it-IT" b="1" i="1">
                <a:solidFill>
                  <a:srgbClr val="000000"/>
                </a:solidFill>
                <a:latin typeface="Calibri" pitchFamily="34" charset="0"/>
              </a:rPr>
              <a:t>sensibilizzazione</a:t>
            </a:r>
          </a:p>
        </p:txBody>
      </p:sp>
      <p:sp>
        <p:nvSpPr>
          <p:cNvPr id="10" name="Freccia giù 54"/>
          <p:cNvSpPr/>
          <p:nvPr/>
        </p:nvSpPr>
        <p:spPr>
          <a:xfrm>
            <a:off x="3335338" y="5072063"/>
            <a:ext cx="446087" cy="538162"/>
          </a:xfrm>
          <a:custGeom>
            <a:avLst>
              <a:gd name="f0" fmla="val 12648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1" name="Freccia giù 55"/>
          <p:cNvSpPr/>
          <p:nvPr/>
        </p:nvSpPr>
        <p:spPr>
          <a:xfrm>
            <a:off x="5702300" y="5372100"/>
            <a:ext cx="446088" cy="728663"/>
          </a:xfrm>
          <a:custGeom>
            <a:avLst>
              <a:gd name="f0" fmla="val 14988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2" name="Connettore 1 57"/>
          <p:cNvSpPr/>
          <p:nvPr/>
        </p:nvSpPr>
        <p:spPr>
          <a:xfrm flipH="1">
            <a:off x="4573588" y="1503363"/>
            <a:ext cx="14287" cy="3952875"/>
          </a:xfrm>
          <a:prstGeom prst="line">
            <a:avLst/>
          </a:prstGeom>
          <a:noFill/>
          <a:ln w="76320">
            <a:solidFill>
              <a:srgbClr val="4F81BD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grpSp>
        <p:nvGrpSpPr>
          <p:cNvPr id="236556" name="Gruppo 17"/>
          <p:cNvGrpSpPr>
            <a:grpSpLocks/>
          </p:cNvGrpSpPr>
          <p:nvPr/>
        </p:nvGrpSpPr>
        <p:grpSpPr bwMode="auto">
          <a:xfrm>
            <a:off x="225425" y="363538"/>
            <a:ext cx="647700" cy="660400"/>
            <a:chOff x="225360" y="363600"/>
            <a:chExt cx="647640" cy="660240"/>
          </a:xfrm>
        </p:grpSpPr>
        <p:sp>
          <p:nvSpPr>
            <p:cNvPr id="14" name="Ovale 29"/>
            <p:cNvSpPr/>
            <p:nvPr/>
          </p:nvSpPr>
          <p:spPr>
            <a:xfrm>
              <a:off x="225360" y="419149"/>
              <a:ext cx="647640" cy="6046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BBB9"/>
            </a:solidFill>
            <a:ln w="9360">
              <a:solidFill>
                <a:srgbClr val="008000"/>
              </a:solidFill>
              <a:prstDash val="solid"/>
              <a:miter/>
            </a:ln>
            <a:effectLst>
              <a:outerShdw dist="23040" dir="5400000" algn="tl">
                <a:srgbClr val="808080">
                  <a:alpha val="35000"/>
                </a:srgbClr>
              </a:outerShdw>
            </a:effectLst>
          </p:spPr>
          <p:txBody>
            <a:bodyPr lIns="90000" tIns="46800" rIns="90000" bIns="46800" anchor="ctr"/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it-IT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15" name="CasellaDiTesto 31"/>
            <p:cNvSpPr/>
            <p:nvPr/>
          </p:nvSpPr>
          <p:spPr>
            <a:xfrm>
              <a:off x="333300" y="363600"/>
              <a:ext cx="539700" cy="64278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lIns="90000" tIns="46800" rIns="90000" bIns="46800">
              <a:spAutoFit/>
            </a:bodyPr>
            <a:lstStyle>
              <a:defPPr lvl="0">
                <a:buNone/>
              </a:defPPr>
              <a:lvl1pPr lvl="0">
                <a:buNone/>
              </a:lvl1pPr>
              <a:lvl2pPr lvl="1">
                <a:buClr>
                  <a:srgbClr val="000000"/>
                </a:buClr>
                <a:buSzPct val="100000"/>
                <a:buFont typeface="Arial" pitchFamily="34"/>
                <a:buChar char="•"/>
              </a:lvl2pPr>
              <a:lvl3pPr lvl="2">
                <a:buClr>
                  <a:srgbClr val="000000"/>
                </a:buClr>
                <a:buSzPct val="100000"/>
                <a:buFont typeface="Arial" pitchFamily="34"/>
                <a:buChar char="•"/>
              </a:lvl3pPr>
              <a:lvl4pPr lvl="3">
                <a:buClr>
                  <a:srgbClr val="000000"/>
                </a:buClr>
                <a:buSzPct val="100000"/>
                <a:buFont typeface="Arial" pitchFamily="34"/>
                <a:buChar char="•"/>
              </a:lvl4pPr>
              <a:lvl5pPr lvl="4">
                <a:buClr>
                  <a:srgbClr val="000000"/>
                </a:buClr>
                <a:buSzPct val="100000"/>
                <a:buFont typeface="Arial" pitchFamily="34"/>
                <a:buChar char="•"/>
              </a:lvl5pPr>
              <a:lvl6pPr lvl="5">
                <a:buClr>
                  <a:srgbClr val="000000"/>
                </a:buClr>
                <a:buSzPct val="100000"/>
                <a:buFont typeface="Arial" pitchFamily="34"/>
                <a:buChar char="•"/>
              </a:lvl6pPr>
              <a:lvl7pPr lvl="6">
                <a:buClr>
                  <a:srgbClr val="000000"/>
                </a:buClr>
                <a:buSzPct val="100000"/>
                <a:buFont typeface="Arial" pitchFamily="34"/>
                <a:buChar char="•"/>
              </a:lvl7pPr>
              <a:lvl8pPr lvl="7">
                <a:buClr>
                  <a:srgbClr val="000000"/>
                </a:buClr>
                <a:buSzPct val="100000"/>
                <a:buFont typeface="Arial" pitchFamily="34"/>
                <a:buChar char="•"/>
              </a:lvl8pPr>
              <a:lvl9pPr lvl="8">
                <a:buClr>
                  <a:srgbClr val="000000"/>
                </a:buClr>
                <a:buSzPct val="100000"/>
                <a:buFont typeface="Arial" pitchFamily="34"/>
                <a:buChar char="•"/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3600" b="1">
                  <a:solidFill>
                    <a:srgbClr val="FF0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Arial" pitchFamily="34"/>
                  <a:ea typeface="MS PGothic" pitchFamily="34"/>
                  <a:cs typeface="MS PGothic" pitchFamily="34"/>
                </a:rPr>
                <a:t>3</a:t>
              </a:r>
            </a:p>
          </p:txBody>
        </p:sp>
      </p:grpSp>
      <p:sp>
        <p:nvSpPr>
          <p:cNvPr id="236557" name="CasellaDiTesto 32"/>
          <p:cNvSpPr>
            <a:spLocks noChangeArrowheads="1"/>
          </p:cNvSpPr>
          <p:nvPr/>
        </p:nvSpPr>
        <p:spPr bwMode="auto">
          <a:xfrm>
            <a:off x="2954338" y="1354138"/>
            <a:ext cx="989012" cy="520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8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Calibri" pitchFamily="34" charset="0"/>
              </a:rPr>
              <a:t>DOLORE </a:t>
            </a:r>
            <a:br>
              <a:rPr lang="it-IT" sz="1400" b="1">
                <a:solidFill>
                  <a:srgbClr val="000000"/>
                </a:solidFill>
                <a:latin typeface="Calibri" pitchFamily="34" charset="0"/>
              </a:rPr>
            </a:br>
            <a:r>
              <a:rPr lang="it-IT" sz="1400" b="1">
                <a:solidFill>
                  <a:srgbClr val="000000"/>
                </a:solidFill>
                <a:latin typeface="Calibri" pitchFamily="34" charset="0"/>
              </a:rPr>
              <a:t>EPISODICO</a:t>
            </a:r>
          </a:p>
        </p:txBody>
      </p:sp>
      <p:sp>
        <p:nvSpPr>
          <p:cNvPr id="236558" name="CasellaDiTesto 38"/>
          <p:cNvSpPr>
            <a:spLocks noChangeArrowheads="1"/>
          </p:cNvSpPr>
          <p:nvPr/>
        </p:nvSpPr>
        <p:spPr bwMode="auto">
          <a:xfrm>
            <a:off x="5338763" y="1343025"/>
            <a:ext cx="1897062" cy="520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>
                <a:solidFill>
                  <a:srgbClr val="000000"/>
                </a:solidFill>
                <a:latin typeface="Calibri" pitchFamily="34" charset="0"/>
              </a:rPr>
              <a:t>DOLORE </a:t>
            </a:r>
            <a:br>
              <a:rPr lang="it-IT" sz="1400" b="1">
                <a:solidFill>
                  <a:srgbClr val="000000"/>
                </a:solidFill>
                <a:latin typeface="Calibri" pitchFamily="34" charset="0"/>
              </a:rPr>
            </a:br>
            <a:r>
              <a:rPr lang="it-IT" sz="1400" b="1">
                <a:solidFill>
                  <a:srgbClr val="000000"/>
                </a:solidFill>
                <a:latin typeface="Calibri" pitchFamily="34" charset="0"/>
              </a:rPr>
              <a:t>CONTINUATIVO</a:t>
            </a:r>
          </a:p>
        </p:txBody>
      </p:sp>
      <p:pic>
        <p:nvPicPr>
          <p:cNvPr id="18" name="Immagine 16" descr="Schermata 2010-11-13 a 07.29.5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35825" y="182563"/>
            <a:ext cx="1727200" cy="1066800"/>
          </a:xfrm>
          <a:prstGeom prst="rect">
            <a:avLst/>
          </a:prstGeom>
          <a:noFill/>
          <a:ln w="9360">
            <a:solidFill>
              <a:srgbClr val="4F81BD"/>
            </a:solidFill>
            <a:prstDash val="solid"/>
            <a:miter/>
          </a:ln>
          <a:effectLst>
            <a:outerShdw dist="38184" dir="2700000" algn="tl">
              <a:srgbClr val="808080">
                <a:alpha val="76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Titolo 1"/>
          <p:cNvSpPr txBox="1">
            <a:spLocks noGrp="1"/>
          </p:cNvSpPr>
          <p:nvPr>
            <p:ph type="title" idx="4294967295"/>
          </p:nvPr>
        </p:nvSpPr>
        <p:spPr>
          <a:xfrm>
            <a:off x="503238" y="260350"/>
            <a:ext cx="8183562" cy="1052513"/>
          </a:xfrm>
        </p:spPr>
        <p:txBody>
          <a:bodyPr lIns="91440" tIns="45720" rIns="91440" bIns="45720"/>
          <a:lstStyle/>
          <a:p>
            <a:pPr eaLnBrk="1" hangingPunct="1"/>
            <a:r>
              <a:rPr sz="2400" smtClean="0">
                <a:latin typeface="Calibri" pitchFamily="34" charset="0"/>
                <a:ea typeface="MS PGothic" pitchFamily="34" charset="-128"/>
                <a:cs typeface="Mangal"/>
              </a:rPr>
              <a:t>NEURONE SPINALE </a:t>
            </a:r>
            <a:r>
              <a:rPr sz="2400" b="1" i="1" smtClean="0">
                <a:latin typeface="Calibri" pitchFamily="34" charset="0"/>
                <a:ea typeface="MS PGothic" pitchFamily="34" charset="-128"/>
                <a:cs typeface="Mangal"/>
              </a:rPr>
              <a:t>NORMALE </a:t>
            </a:r>
            <a:br>
              <a:rPr sz="2400" b="1" i="1" smtClean="0">
                <a:latin typeface="Calibri" pitchFamily="34" charset="0"/>
                <a:ea typeface="MS PGothic" pitchFamily="34" charset="-128"/>
                <a:cs typeface="Mangal"/>
              </a:rPr>
            </a:br>
            <a:r>
              <a:rPr sz="2400" b="1" smtClean="0">
                <a:latin typeface="Wingdings" pitchFamily="2" charset="2"/>
                <a:ea typeface="Microsoft YaHei" pitchFamily="34" charset="-122"/>
                <a:cs typeface="Mangal"/>
              </a:rPr>
              <a:t></a:t>
            </a:r>
            <a:r>
              <a:rPr sz="2400" b="1" i="1" smtClean="0">
                <a:latin typeface="Calibri" pitchFamily="34" charset="0"/>
                <a:ea typeface="MS PGothic" pitchFamily="34" charset="-128"/>
                <a:cs typeface="Mangal"/>
              </a:rPr>
              <a:t> </a:t>
            </a:r>
            <a:r>
              <a:rPr sz="2400" smtClean="0">
                <a:latin typeface="Calibri" pitchFamily="34" charset="0"/>
                <a:ea typeface="MS PGothic" pitchFamily="34" charset="-128"/>
                <a:cs typeface="Mangal"/>
              </a:rPr>
              <a:t>MODULARE IMPULSO</a:t>
            </a:r>
          </a:p>
        </p:txBody>
      </p:sp>
      <p:sp>
        <p:nvSpPr>
          <p:cNvPr id="3" name="Luna 2"/>
          <p:cNvSpPr/>
          <p:nvPr/>
        </p:nvSpPr>
        <p:spPr>
          <a:xfrm>
            <a:off x="4106863" y="4049713"/>
            <a:ext cx="454025" cy="504825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*/ 5419351 1 1725033"/>
              <a:gd name="f9" fmla="+- 0 0 10800"/>
              <a:gd name="f10" fmla="+- 10800 0 10800"/>
              <a:gd name="f11" fmla="val 18900"/>
              <a:gd name="f12" fmla="val -2147483647"/>
              <a:gd name="f13" fmla="val 2147483647"/>
              <a:gd name="f14" fmla="val 5080"/>
              <a:gd name="f15" fmla="val 10800"/>
              <a:gd name="f16" fmla="val 16520"/>
              <a:gd name="f17" fmla="val 9740"/>
              <a:gd name="f18" fmla="val 16730"/>
              <a:gd name="f19" fmla="val 4870"/>
              <a:gd name="f20" fmla="+- 0 0 0"/>
              <a:gd name="f21" fmla="*/ f4 1 21600"/>
              <a:gd name="f22" fmla="*/ f5 1 21600"/>
              <a:gd name="f23" fmla="*/ f8 1 180"/>
              <a:gd name="f24" fmla="pin 0 f0 18900"/>
              <a:gd name="f25" fmla="*/ f20 f1 1"/>
              <a:gd name="f26" fmla="val f24"/>
              <a:gd name="f27" fmla="+- 21600 0 f24"/>
              <a:gd name="f28" fmla="*/ f24 1794 1"/>
              <a:gd name="f29" fmla="*/ f24 400 1"/>
              <a:gd name="f30" fmla="*/ f24 f21 1"/>
              <a:gd name="f31" fmla="*/ 10800 f22 1"/>
              <a:gd name="f32" fmla="*/ 21600 f21 1"/>
              <a:gd name="f33" fmla="*/ 0 f22 1"/>
              <a:gd name="f34" fmla="*/ f25 1 f3"/>
              <a:gd name="f35" fmla="*/ 0 f21 1"/>
              <a:gd name="f36" fmla="*/ 21600 f22 1"/>
              <a:gd name="f37" fmla="*/ f27 1 2"/>
              <a:gd name="f38" fmla="*/ f28 1 10000"/>
              <a:gd name="f39" fmla="*/ f29 1 18900"/>
              <a:gd name="f40" fmla="*/ f26 f21 1"/>
              <a:gd name="f41" fmla="+- f34 0 f2"/>
              <a:gd name="f42" fmla="+- f37 f24 0"/>
              <a:gd name="f43" fmla="+- 21600 0 f38"/>
              <a:gd name="f44" fmla="*/ f39 f23 1"/>
              <a:gd name="f45" fmla="+- 0 0 f44"/>
              <a:gd name="f46" fmla="*/ f45 f1 1"/>
              <a:gd name="f47" fmla="*/ f46 1 f8"/>
              <a:gd name="f48" fmla="+- f47 0 f2"/>
              <a:gd name="f49" fmla="sin 1 f48"/>
              <a:gd name="f50" fmla="cos 1 f48"/>
              <a:gd name="f51" fmla="+- 0 0 f49"/>
              <a:gd name="f52" fmla="+- 0 0 f50"/>
              <a:gd name="f53" fmla="*/ f51 f9 1"/>
              <a:gd name="f54" fmla="*/ f52 f10 1"/>
              <a:gd name="f55" fmla="*/ f52 f9 1"/>
              <a:gd name="f56" fmla="*/ f51 f10 1"/>
              <a:gd name="f57" fmla="+- f53 f54 0"/>
              <a:gd name="f58" fmla="+- f55 0 f56"/>
              <a:gd name="f59" fmla="+- f57 10800 0"/>
              <a:gd name="f60" fmla="+- 0 0 f58"/>
              <a:gd name="f61" fmla="+- f60 10800 0"/>
              <a:gd name="f62" fmla="+- f59 f59 0"/>
              <a:gd name="f63" fmla="+- 21600 0 f61"/>
              <a:gd name="f64" fmla="*/ f62 f21 1"/>
              <a:gd name="f65" fmla="*/ f61 f22 1"/>
              <a:gd name="f66" fmla="*/ f63 f22 1"/>
            </a:gdLst>
            <a:ahLst>
              <a:ahXY gdRefX="f0" minX="f6" maxX="f11" gdRefY="" minY="0" maxY="0">
                <a:pos x="f30" y="f3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32" y="f33"/>
              </a:cxn>
              <a:cxn ang="f41">
                <a:pos x="f35" y="f31"/>
              </a:cxn>
              <a:cxn ang="f41">
                <a:pos x="f32" y="f36"/>
              </a:cxn>
              <a:cxn ang="f41">
                <a:pos x="f40" y="f31"/>
              </a:cxn>
            </a:cxnLst>
            <a:rect l="f64" t="f65" r="f40" b="f66"/>
            <a:pathLst>
              <a:path w="21600" h="21600">
                <a:moveTo>
                  <a:pt x="f7" y="f6"/>
                </a:moveTo>
                <a:cubicBezTo>
                  <a:pt x="f42" y="f38"/>
                  <a:pt x="f26" y="f14"/>
                  <a:pt x="f26" y="f15"/>
                </a:cubicBezTo>
                <a:cubicBezTo>
                  <a:pt x="f26" y="f16"/>
                  <a:pt x="f42" y="f43"/>
                  <a:pt x="f7" y="f7"/>
                </a:cubicBezTo>
                <a:cubicBezTo>
                  <a:pt x="f17" y="f7"/>
                  <a:pt x="f6" y="f18"/>
                  <a:pt x="f6" y="f15"/>
                </a:cubicBezTo>
                <a:cubicBezTo>
                  <a:pt x="f6" y="f19"/>
                  <a:pt x="f17" y="f6"/>
                  <a:pt x="f7" y="f6"/>
                </a:cubicBezTo>
                <a:close/>
              </a:path>
            </a:pathLst>
          </a:cu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4" name="Ovale 3"/>
          <p:cNvSpPr/>
          <p:nvPr/>
        </p:nvSpPr>
        <p:spPr>
          <a:xfrm>
            <a:off x="4503738" y="4127500"/>
            <a:ext cx="412750" cy="36036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76320">
            <a:solidFill>
              <a:srgbClr val="4A7EBB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5" name="Luna 4"/>
          <p:cNvSpPr/>
          <p:nvPr/>
        </p:nvSpPr>
        <p:spPr>
          <a:xfrm rot="5400000" flipH="1" flipV="1">
            <a:off x="4137026" y="3873500"/>
            <a:ext cx="273050" cy="422275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*/ 5419351 1 1725033"/>
              <a:gd name="f9" fmla="+- 0 0 10800"/>
              <a:gd name="f10" fmla="+- 10800 0 10800"/>
              <a:gd name="f11" fmla="val 18900"/>
              <a:gd name="f12" fmla="val -2147483647"/>
              <a:gd name="f13" fmla="val 2147483647"/>
              <a:gd name="f14" fmla="val 5080"/>
              <a:gd name="f15" fmla="val 10800"/>
              <a:gd name="f16" fmla="val 16520"/>
              <a:gd name="f17" fmla="val 9740"/>
              <a:gd name="f18" fmla="val 16730"/>
              <a:gd name="f19" fmla="val 4870"/>
              <a:gd name="f20" fmla="+- 0 0 0"/>
              <a:gd name="f21" fmla="*/ f4 1 21600"/>
              <a:gd name="f22" fmla="*/ f5 1 21600"/>
              <a:gd name="f23" fmla="*/ f8 1 180"/>
              <a:gd name="f24" fmla="pin 0 f0 18900"/>
              <a:gd name="f25" fmla="*/ f20 f1 1"/>
              <a:gd name="f26" fmla="val f24"/>
              <a:gd name="f27" fmla="+- 21600 0 f24"/>
              <a:gd name="f28" fmla="*/ f24 1794 1"/>
              <a:gd name="f29" fmla="*/ f24 400 1"/>
              <a:gd name="f30" fmla="*/ f24 f21 1"/>
              <a:gd name="f31" fmla="*/ 10800 f22 1"/>
              <a:gd name="f32" fmla="*/ 21600 f21 1"/>
              <a:gd name="f33" fmla="*/ 0 f22 1"/>
              <a:gd name="f34" fmla="*/ f25 1 f3"/>
              <a:gd name="f35" fmla="*/ 0 f21 1"/>
              <a:gd name="f36" fmla="*/ 21600 f22 1"/>
              <a:gd name="f37" fmla="*/ f27 1 2"/>
              <a:gd name="f38" fmla="*/ f28 1 10000"/>
              <a:gd name="f39" fmla="*/ f29 1 18900"/>
              <a:gd name="f40" fmla="*/ f26 f21 1"/>
              <a:gd name="f41" fmla="+- f34 0 f2"/>
              <a:gd name="f42" fmla="+- f37 f24 0"/>
              <a:gd name="f43" fmla="+- 21600 0 f38"/>
              <a:gd name="f44" fmla="*/ f39 f23 1"/>
              <a:gd name="f45" fmla="+- 0 0 f44"/>
              <a:gd name="f46" fmla="*/ f45 f1 1"/>
              <a:gd name="f47" fmla="*/ f46 1 f8"/>
              <a:gd name="f48" fmla="+- f47 0 f2"/>
              <a:gd name="f49" fmla="sin 1 f48"/>
              <a:gd name="f50" fmla="cos 1 f48"/>
              <a:gd name="f51" fmla="+- 0 0 f49"/>
              <a:gd name="f52" fmla="+- 0 0 f50"/>
              <a:gd name="f53" fmla="*/ f51 f9 1"/>
              <a:gd name="f54" fmla="*/ f52 f10 1"/>
              <a:gd name="f55" fmla="*/ f52 f9 1"/>
              <a:gd name="f56" fmla="*/ f51 f10 1"/>
              <a:gd name="f57" fmla="+- f53 f54 0"/>
              <a:gd name="f58" fmla="+- f55 0 f56"/>
              <a:gd name="f59" fmla="+- f57 10800 0"/>
              <a:gd name="f60" fmla="+- 0 0 f58"/>
              <a:gd name="f61" fmla="+- f60 10800 0"/>
              <a:gd name="f62" fmla="+- f59 f59 0"/>
              <a:gd name="f63" fmla="+- 21600 0 f61"/>
              <a:gd name="f64" fmla="*/ f62 f21 1"/>
              <a:gd name="f65" fmla="*/ f61 f22 1"/>
              <a:gd name="f66" fmla="*/ f63 f22 1"/>
            </a:gdLst>
            <a:ahLst>
              <a:ahXY gdRefX="f0" minX="f6" maxX="f11" gdRefY="" minY="0" maxY="0">
                <a:pos x="f30" y="f3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32" y="f33"/>
              </a:cxn>
              <a:cxn ang="f41">
                <a:pos x="f35" y="f31"/>
              </a:cxn>
              <a:cxn ang="f41">
                <a:pos x="f32" y="f36"/>
              </a:cxn>
              <a:cxn ang="f41">
                <a:pos x="f40" y="f31"/>
              </a:cxn>
            </a:cxnLst>
            <a:rect l="f64" t="f65" r="f40" b="f66"/>
            <a:pathLst>
              <a:path w="21600" h="21600">
                <a:moveTo>
                  <a:pt x="f7" y="f6"/>
                </a:moveTo>
                <a:cubicBezTo>
                  <a:pt x="f42" y="f38"/>
                  <a:pt x="f26" y="f14"/>
                  <a:pt x="f26" y="f15"/>
                </a:cubicBezTo>
                <a:cubicBezTo>
                  <a:pt x="f26" y="f16"/>
                  <a:pt x="f42" y="f43"/>
                  <a:pt x="f7" y="f7"/>
                </a:cubicBezTo>
                <a:cubicBezTo>
                  <a:pt x="f17" y="f7"/>
                  <a:pt x="f6" y="f18"/>
                  <a:pt x="f6" y="f15"/>
                </a:cubicBezTo>
                <a:cubicBezTo>
                  <a:pt x="f6" y="f19"/>
                  <a:pt x="f17" y="f6"/>
                  <a:pt x="f7" y="f6"/>
                </a:cubicBezTo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6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6" name="Connettore 1 5"/>
          <p:cNvSpPr/>
          <p:nvPr/>
        </p:nvSpPr>
        <p:spPr>
          <a:xfrm>
            <a:off x="4916488" y="4308475"/>
            <a:ext cx="706437" cy="1588"/>
          </a:xfrm>
          <a:prstGeom prst="line">
            <a:avLst/>
          </a:prstGeom>
          <a:noFill/>
          <a:ln w="28440">
            <a:solidFill>
              <a:srgbClr val="4F81BD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cxnSp>
        <p:nvCxnSpPr>
          <p:cNvPr id="7" name="Connettore 2 6"/>
          <p:cNvCxnSpPr/>
          <p:nvPr/>
        </p:nvCxnSpPr>
        <p:spPr>
          <a:xfrm flipV="1">
            <a:off x="5610225" y="1558925"/>
            <a:ext cx="1588" cy="2751138"/>
          </a:xfrm>
          <a:prstGeom prst="straightConnector1">
            <a:avLst/>
          </a:prstGeom>
          <a:noFill/>
          <a:ln w="28440">
            <a:solidFill>
              <a:srgbClr val="4F81BD"/>
            </a:solidFill>
            <a:prstDash val="solid"/>
            <a:miter/>
            <a:tailEnd type="arrow"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</p:cxnSp>
      <p:sp>
        <p:nvSpPr>
          <p:cNvPr id="8" name="Connettore 1 7"/>
          <p:cNvSpPr/>
          <p:nvPr/>
        </p:nvSpPr>
        <p:spPr>
          <a:xfrm flipV="1">
            <a:off x="2830513" y="4302125"/>
            <a:ext cx="1276350" cy="7938"/>
          </a:xfrm>
          <a:prstGeom prst="line">
            <a:avLst/>
          </a:prstGeom>
          <a:noFill/>
          <a:ln w="25560">
            <a:solidFill>
              <a:srgbClr val="4F81BD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9" name="Ovale 8"/>
          <p:cNvSpPr/>
          <p:nvPr/>
        </p:nvSpPr>
        <p:spPr>
          <a:xfrm>
            <a:off x="4491038" y="3157538"/>
            <a:ext cx="422275" cy="22383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54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0" name="Connettore 1 9"/>
          <p:cNvSpPr/>
          <p:nvPr/>
        </p:nvSpPr>
        <p:spPr>
          <a:xfrm flipH="1">
            <a:off x="4700588" y="3381375"/>
            <a:ext cx="1587" cy="293688"/>
          </a:xfrm>
          <a:prstGeom prst="line">
            <a:avLst/>
          </a:prstGeom>
          <a:noFill/>
          <a:ln w="9360">
            <a:solidFill>
              <a:srgbClr val="BE4B48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4700588" y="2368550"/>
            <a:ext cx="1587" cy="669925"/>
          </a:xfrm>
          <a:prstGeom prst="straightConnector1">
            <a:avLst/>
          </a:prstGeom>
          <a:noFill/>
          <a:ln w="9360">
            <a:solidFill>
              <a:srgbClr val="BE4B48"/>
            </a:solidFill>
            <a:prstDash val="solid"/>
            <a:miter/>
            <a:tailEnd type="arrow"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</p:cxnSp>
      <p:sp>
        <p:nvSpPr>
          <p:cNvPr id="240651" name="CasellaDiTesto 11"/>
          <p:cNvSpPr>
            <a:spLocks noChangeArrowheads="1"/>
          </p:cNvSpPr>
          <p:nvPr/>
        </p:nvSpPr>
        <p:spPr bwMode="auto">
          <a:xfrm>
            <a:off x="3465513" y="2835275"/>
            <a:ext cx="996950" cy="6429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Neurone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inibitore</a:t>
            </a:r>
          </a:p>
        </p:txBody>
      </p:sp>
      <p:sp>
        <p:nvSpPr>
          <p:cNvPr id="240652" name="CasellaDiTesto 12"/>
          <p:cNvSpPr>
            <a:spLocks noChangeArrowheads="1"/>
          </p:cNvSpPr>
          <p:nvPr/>
        </p:nvSpPr>
        <p:spPr bwMode="auto">
          <a:xfrm>
            <a:off x="3019425" y="3902075"/>
            <a:ext cx="825500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Fibre C</a:t>
            </a:r>
          </a:p>
        </p:txBody>
      </p:sp>
      <p:sp>
        <p:nvSpPr>
          <p:cNvPr id="14" name="Freccia giù 15"/>
          <p:cNvSpPr/>
          <p:nvPr/>
        </p:nvSpPr>
        <p:spPr>
          <a:xfrm rot="2978400">
            <a:off x="2483644" y="2470944"/>
            <a:ext cx="446088" cy="704850"/>
          </a:xfrm>
          <a:custGeom>
            <a:avLst>
              <a:gd name="f0" fmla="val 14765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gradFill>
            <a:gsLst>
              <a:gs pos="0">
                <a:srgbClr val="FF9A99"/>
              </a:gs>
              <a:gs pos="100000">
                <a:srgbClr val="D1403C"/>
              </a:gs>
            </a:gsLst>
            <a:lin ang="246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5" name="CasellaDiTesto 16"/>
          <p:cNvSpPr/>
          <p:nvPr/>
        </p:nvSpPr>
        <p:spPr>
          <a:xfrm>
            <a:off x="892175" y="1584325"/>
            <a:ext cx="1920875" cy="6429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54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>
                <a:solidFill>
                  <a:srgbClr val="000000"/>
                </a:solidFill>
                <a:latin typeface="Calibri" pitchFamily="34"/>
                <a:ea typeface="Arial" pitchFamily="34"/>
                <a:cs typeface="Arial" pitchFamily="34"/>
              </a:rPr>
              <a:t>Azione sui sistemi inibitori</a:t>
            </a:r>
          </a:p>
        </p:txBody>
      </p:sp>
      <p:sp>
        <p:nvSpPr>
          <p:cNvPr id="16" name="Freccia giù 17"/>
          <p:cNvSpPr/>
          <p:nvPr/>
        </p:nvSpPr>
        <p:spPr>
          <a:xfrm rot="8586600">
            <a:off x="3028950" y="4799013"/>
            <a:ext cx="446088" cy="703262"/>
          </a:xfrm>
          <a:custGeom>
            <a:avLst>
              <a:gd name="f0" fmla="val 14749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gradFill>
            <a:gsLst>
              <a:gs pos="0">
                <a:srgbClr val="FF9A99"/>
              </a:gs>
              <a:gs pos="100000">
                <a:srgbClr val="D1403C"/>
              </a:gs>
            </a:gsLst>
            <a:lin ang="1842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7" name="CasellaDiTesto 18"/>
          <p:cNvSpPr/>
          <p:nvPr/>
        </p:nvSpPr>
        <p:spPr>
          <a:xfrm>
            <a:off x="388938" y="4813300"/>
            <a:ext cx="2836862" cy="14652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54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>
                <a:solidFill>
                  <a:srgbClr val="000000"/>
                </a:solidFill>
                <a:latin typeface="Calibri" pitchFamily="34"/>
                <a:ea typeface="Arial" pitchFamily="34"/>
                <a:cs typeface="Arial" pitchFamily="34"/>
              </a:rPr>
              <a:t>Azione sull’elemento presinaptico con riduzione della liberazione di neurotrasmettitori eccitatori</a:t>
            </a:r>
          </a:p>
        </p:txBody>
      </p:sp>
      <p:sp>
        <p:nvSpPr>
          <p:cNvPr id="18" name="CasellaDiTesto 19"/>
          <p:cNvSpPr/>
          <p:nvPr/>
        </p:nvSpPr>
        <p:spPr>
          <a:xfrm>
            <a:off x="5464175" y="5367338"/>
            <a:ext cx="3222625" cy="917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54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>
                <a:solidFill>
                  <a:srgbClr val="000000"/>
                </a:solidFill>
                <a:latin typeface="Calibri" pitchFamily="34"/>
                <a:ea typeface="Arial" pitchFamily="34"/>
                <a:cs typeface="Arial" pitchFamily="34"/>
              </a:rPr>
              <a:t>Azione sull’elemento postsinaptico con riduzione dell’eccitabilità</a:t>
            </a:r>
          </a:p>
        </p:txBody>
      </p:sp>
      <p:sp>
        <p:nvSpPr>
          <p:cNvPr id="19" name="Freccia giù 20"/>
          <p:cNvSpPr/>
          <p:nvPr/>
        </p:nvSpPr>
        <p:spPr>
          <a:xfrm rot="9239400">
            <a:off x="5045075" y="4684713"/>
            <a:ext cx="446088" cy="703262"/>
          </a:xfrm>
          <a:custGeom>
            <a:avLst>
              <a:gd name="f0" fmla="val 14749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gradFill>
            <a:gsLst>
              <a:gs pos="0">
                <a:srgbClr val="FF9A99"/>
              </a:gs>
              <a:gs pos="100000">
                <a:srgbClr val="D1403C"/>
              </a:gs>
            </a:gsLst>
            <a:lin ang="1464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240659" name="CasellaDiTesto 21"/>
          <p:cNvSpPr>
            <a:spLocks noChangeArrowheads="1"/>
          </p:cNvSpPr>
          <p:nvPr/>
        </p:nvSpPr>
        <p:spPr bwMode="auto">
          <a:xfrm>
            <a:off x="5927725" y="3259138"/>
            <a:ext cx="2251075" cy="7937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300" b="1">
                <a:solidFill>
                  <a:srgbClr val="000000"/>
                </a:solidFill>
                <a:latin typeface="Calibri" pitchFamily="34" charset="0"/>
              </a:rPr>
              <a:t>PARACETAMOLO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300" b="1">
                <a:solidFill>
                  <a:srgbClr val="000000"/>
                </a:solidFill>
                <a:latin typeface="Calibri" pitchFamily="34" charset="0"/>
              </a:rPr>
              <a:t>OPPIACEI</a:t>
            </a:r>
          </a:p>
        </p:txBody>
      </p:sp>
      <p:sp>
        <p:nvSpPr>
          <p:cNvPr id="240660" name="CasellaDiTesto 26"/>
          <p:cNvSpPr>
            <a:spLocks noChangeArrowheads="1"/>
          </p:cNvSpPr>
          <p:nvPr/>
        </p:nvSpPr>
        <p:spPr bwMode="auto">
          <a:xfrm>
            <a:off x="6203950" y="1427163"/>
            <a:ext cx="2155825" cy="1066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0000FF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0000FF"/>
                </a:solidFill>
                <a:latin typeface="Calibri" pitchFamily="34" charset="0"/>
              </a:rPr>
              <a:t>APPROCCIO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0000FF"/>
                </a:solidFill>
                <a:latin typeface="Calibri" pitchFamily="34" charset="0"/>
              </a:rPr>
              <a:t>MULTIMODALE</a:t>
            </a:r>
            <a:br>
              <a:rPr lang="it-IT" sz="1600" b="1">
                <a:solidFill>
                  <a:srgbClr val="0000FF"/>
                </a:solidFill>
                <a:latin typeface="Calibri" pitchFamily="34" charset="0"/>
              </a:rPr>
            </a:br>
            <a:r>
              <a:rPr lang="it-IT" sz="1600" b="1">
                <a:solidFill>
                  <a:srgbClr val="0000FF"/>
                </a:solidFill>
                <a:latin typeface="Calibri" pitchFamily="34" charset="0"/>
              </a:rPr>
              <a:t>E</a:t>
            </a:r>
            <a:br>
              <a:rPr lang="it-IT" sz="1600" b="1">
                <a:solidFill>
                  <a:srgbClr val="0000FF"/>
                </a:solidFill>
                <a:latin typeface="Calibri" pitchFamily="34" charset="0"/>
              </a:rPr>
            </a:br>
            <a:r>
              <a:rPr lang="it-IT" sz="1600" b="1">
                <a:solidFill>
                  <a:srgbClr val="0000FF"/>
                </a:solidFill>
                <a:latin typeface="Calibri" pitchFamily="34" charset="0"/>
              </a:rPr>
              <a:t>INTENSITÀ-CORRELATO</a:t>
            </a:r>
          </a:p>
        </p:txBody>
      </p:sp>
      <p:sp>
        <p:nvSpPr>
          <p:cNvPr id="22" name="Freccia giù 27"/>
          <p:cNvSpPr/>
          <p:nvPr/>
        </p:nvSpPr>
        <p:spPr>
          <a:xfrm>
            <a:off x="6881813" y="2678113"/>
            <a:ext cx="660400" cy="503237"/>
          </a:xfrm>
          <a:custGeom>
            <a:avLst>
              <a:gd name="f0" fmla="val 108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0000FF"/>
          </a:solidFill>
          <a:ln w="9360">
            <a:solidFill>
              <a:srgbClr val="4A7EBB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Titolo 1"/>
          <p:cNvSpPr txBox="1">
            <a:spLocks noGrp="1"/>
          </p:cNvSpPr>
          <p:nvPr>
            <p:ph type="title" idx="4294967295"/>
          </p:nvPr>
        </p:nvSpPr>
        <p:spPr>
          <a:xfrm>
            <a:off x="250825" y="368300"/>
            <a:ext cx="8686800" cy="1044575"/>
          </a:xfrm>
        </p:spPr>
        <p:txBody>
          <a:bodyPr lIns="91440" tIns="45720" rIns="91440" bIns="45720"/>
          <a:lstStyle/>
          <a:p>
            <a:pPr eaLnBrk="1" hangingPunct="1"/>
            <a:r>
              <a:rPr sz="2000" smtClean="0">
                <a:latin typeface="Calibri" pitchFamily="34" charset="0"/>
                <a:ea typeface="MS PGothic" pitchFamily="34" charset="-128"/>
                <a:cs typeface="Mangal"/>
              </a:rPr>
              <a:t>NEURONE SPINALE </a:t>
            </a:r>
            <a:r>
              <a:rPr sz="2000" i="1" smtClean="0">
                <a:latin typeface="Calibri" pitchFamily="34" charset="0"/>
                <a:ea typeface="MS PGothic" pitchFamily="34" charset="-128"/>
                <a:cs typeface="Mangal"/>
              </a:rPr>
              <a:t>SENSIBILIZZATO</a:t>
            </a:r>
            <a:br>
              <a:rPr sz="2000" i="1" smtClean="0">
                <a:latin typeface="Calibri" pitchFamily="34" charset="0"/>
                <a:ea typeface="MS PGothic" pitchFamily="34" charset="-128"/>
                <a:cs typeface="Mangal"/>
              </a:rPr>
            </a:br>
            <a:r>
              <a:rPr sz="2000" i="1" smtClean="0">
                <a:latin typeface="Wingdings" pitchFamily="2" charset="2"/>
                <a:ea typeface="Microsoft YaHei" pitchFamily="34" charset="-122"/>
                <a:cs typeface="Mangal"/>
              </a:rPr>
              <a:t></a:t>
            </a:r>
            <a:r>
              <a:rPr sz="2000" i="1" smtClean="0">
                <a:latin typeface="Calibri" pitchFamily="34" charset="0"/>
                <a:ea typeface="MS PGothic" pitchFamily="34" charset="-128"/>
                <a:cs typeface="Mangal"/>
              </a:rPr>
              <a:t> </a:t>
            </a:r>
            <a:r>
              <a:rPr sz="2000" smtClean="0">
                <a:latin typeface="Calibri" pitchFamily="34" charset="0"/>
                <a:ea typeface="MS PGothic" pitchFamily="34" charset="-128"/>
                <a:cs typeface="Mangal"/>
              </a:rPr>
              <a:t>MODULARE IMPULSO (OPPIODI/PARACETAMOLO) </a:t>
            </a:r>
            <a:br>
              <a:rPr sz="2000" smtClean="0">
                <a:latin typeface="Calibri" pitchFamily="34" charset="0"/>
                <a:ea typeface="MS PGothic" pitchFamily="34" charset="-128"/>
                <a:cs typeface="Mangal"/>
              </a:rPr>
            </a:br>
            <a:r>
              <a:rPr sz="2000" smtClean="0">
                <a:latin typeface="Wingdings" pitchFamily="2" charset="2"/>
                <a:ea typeface="Microsoft YaHei" pitchFamily="34" charset="-122"/>
                <a:cs typeface="Mangal"/>
              </a:rPr>
              <a:t></a:t>
            </a:r>
            <a:r>
              <a:rPr sz="2000" smtClean="0">
                <a:latin typeface="Calibri" pitchFamily="34" charset="0"/>
                <a:ea typeface="MS PGothic" pitchFamily="34" charset="-128"/>
                <a:cs typeface="Mangal"/>
              </a:rPr>
              <a:t> E RIDURRE IPERSENSIBILITA’</a:t>
            </a:r>
          </a:p>
        </p:txBody>
      </p:sp>
      <p:sp>
        <p:nvSpPr>
          <p:cNvPr id="3" name="Luna 2"/>
          <p:cNvSpPr/>
          <p:nvPr/>
        </p:nvSpPr>
        <p:spPr>
          <a:xfrm>
            <a:off x="3910013" y="4022725"/>
            <a:ext cx="454025" cy="609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*/ 5419351 1 1725033"/>
              <a:gd name="f9" fmla="+- 0 0 10800"/>
              <a:gd name="f10" fmla="+- 10800 0 10800"/>
              <a:gd name="f11" fmla="val 18900"/>
              <a:gd name="f12" fmla="val -2147483647"/>
              <a:gd name="f13" fmla="val 2147483647"/>
              <a:gd name="f14" fmla="val 5080"/>
              <a:gd name="f15" fmla="val 10800"/>
              <a:gd name="f16" fmla="val 16520"/>
              <a:gd name="f17" fmla="val 9740"/>
              <a:gd name="f18" fmla="val 16730"/>
              <a:gd name="f19" fmla="val 4870"/>
              <a:gd name="f20" fmla="+- 0 0 0"/>
              <a:gd name="f21" fmla="*/ f4 1 21600"/>
              <a:gd name="f22" fmla="*/ f5 1 21600"/>
              <a:gd name="f23" fmla="*/ f8 1 180"/>
              <a:gd name="f24" fmla="pin 0 f0 18900"/>
              <a:gd name="f25" fmla="*/ f20 f1 1"/>
              <a:gd name="f26" fmla="val f24"/>
              <a:gd name="f27" fmla="+- 21600 0 f24"/>
              <a:gd name="f28" fmla="*/ f24 1794 1"/>
              <a:gd name="f29" fmla="*/ f24 400 1"/>
              <a:gd name="f30" fmla="*/ f24 f21 1"/>
              <a:gd name="f31" fmla="*/ 10800 f22 1"/>
              <a:gd name="f32" fmla="*/ 21600 f21 1"/>
              <a:gd name="f33" fmla="*/ 0 f22 1"/>
              <a:gd name="f34" fmla="*/ f25 1 f3"/>
              <a:gd name="f35" fmla="*/ 0 f21 1"/>
              <a:gd name="f36" fmla="*/ 21600 f22 1"/>
              <a:gd name="f37" fmla="*/ f27 1 2"/>
              <a:gd name="f38" fmla="*/ f28 1 10000"/>
              <a:gd name="f39" fmla="*/ f29 1 18900"/>
              <a:gd name="f40" fmla="*/ f26 f21 1"/>
              <a:gd name="f41" fmla="+- f34 0 f2"/>
              <a:gd name="f42" fmla="+- f37 f24 0"/>
              <a:gd name="f43" fmla="+- 21600 0 f38"/>
              <a:gd name="f44" fmla="*/ f39 f23 1"/>
              <a:gd name="f45" fmla="+- 0 0 f44"/>
              <a:gd name="f46" fmla="*/ f45 f1 1"/>
              <a:gd name="f47" fmla="*/ f46 1 f8"/>
              <a:gd name="f48" fmla="+- f47 0 f2"/>
              <a:gd name="f49" fmla="sin 1 f48"/>
              <a:gd name="f50" fmla="cos 1 f48"/>
              <a:gd name="f51" fmla="+- 0 0 f49"/>
              <a:gd name="f52" fmla="+- 0 0 f50"/>
              <a:gd name="f53" fmla="*/ f51 f9 1"/>
              <a:gd name="f54" fmla="*/ f52 f10 1"/>
              <a:gd name="f55" fmla="*/ f52 f9 1"/>
              <a:gd name="f56" fmla="*/ f51 f10 1"/>
              <a:gd name="f57" fmla="+- f53 f54 0"/>
              <a:gd name="f58" fmla="+- f55 0 f56"/>
              <a:gd name="f59" fmla="+- f57 10800 0"/>
              <a:gd name="f60" fmla="+- 0 0 f58"/>
              <a:gd name="f61" fmla="+- f60 10800 0"/>
              <a:gd name="f62" fmla="+- f59 f59 0"/>
              <a:gd name="f63" fmla="+- 21600 0 f61"/>
              <a:gd name="f64" fmla="*/ f62 f21 1"/>
              <a:gd name="f65" fmla="*/ f61 f22 1"/>
              <a:gd name="f66" fmla="*/ f63 f22 1"/>
            </a:gdLst>
            <a:ahLst>
              <a:ahXY gdRefX="f0" minX="f6" maxX="f11" gdRefY="" minY="0" maxY="0">
                <a:pos x="f30" y="f3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32" y="f33"/>
              </a:cxn>
              <a:cxn ang="f41">
                <a:pos x="f35" y="f31"/>
              </a:cxn>
              <a:cxn ang="f41">
                <a:pos x="f32" y="f36"/>
              </a:cxn>
              <a:cxn ang="f41">
                <a:pos x="f40" y="f31"/>
              </a:cxn>
            </a:cxnLst>
            <a:rect l="f64" t="f65" r="f40" b="f66"/>
            <a:pathLst>
              <a:path w="21600" h="21600">
                <a:moveTo>
                  <a:pt x="f7" y="f6"/>
                </a:moveTo>
                <a:cubicBezTo>
                  <a:pt x="f42" y="f38"/>
                  <a:pt x="f26" y="f14"/>
                  <a:pt x="f26" y="f15"/>
                </a:cubicBezTo>
                <a:cubicBezTo>
                  <a:pt x="f26" y="f16"/>
                  <a:pt x="f42" y="f43"/>
                  <a:pt x="f7" y="f7"/>
                </a:cubicBezTo>
                <a:cubicBezTo>
                  <a:pt x="f17" y="f7"/>
                  <a:pt x="f6" y="f18"/>
                  <a:pt x="f6" y="f15"/>
                </a:cubicBezTo>
                <a:cubicBezTo>
                  <a:pt x="f6" y="f19"/>
                  <a:pt x="f17" y="f6"/>
                  <a:pt x="f7" y="f6"/>
                </a:cubicBezTo>
                <a:close/>
              </a:path>
            </a:pathLst>
          </a:cu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360">
            <a:solidFill>
              <a:srgbClr val="4A7EBB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4" name="Ovale 3"/>
          <p:cNvSpPr/>
          <p:nvPr/>
        </p:nvSpPr>
        <p:spPr>
          <a:xfrm>
            <a:off x="4373563" y="4022725"/>
            <a:ext cx="739775" cy="609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76320">
            <a:solidFill>
              <a:srgbClr val="4A7EBB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5" name="Luna 4"/>
          <p:cNvSpPr/>
          <p:nvPr/>
        </p:nvSpPr>
        <p:spPr>
          <a:xfrm rot="5400000" flipH="1" flipV="1">
            <a:off x="3832226" y="3827462"/>
            <a:ext cx="273050" cy="422275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*/ 5419351 1 1725033"/>
              <a:gd name="f9" fmla="+- 0 0 10800"/>
              <a:gd name="f10" fmla="+- 10800 0 10800"/>
              <a:gd name="f11" fmla="val 18900"/>
              <a:gd name="f12" fmla="val -2147483647"/>
              <a:gd name="f13" fmla="val 2147483647"/>
              <a:gd name="f14" fmla="val 5080"/>
              <a:gd name="f15" fmla="val 10800"/>
              <a:gd name="f16" fmla="val 16520"/>
              <a:gd name="f17" fmla="val 9740"/>
              <a:gd name="f18" fmla="val 16730"/>
              <a:gd name="f19" fmla="val 4870"/>
              <a:gd name="f20" fmla="+- 0 0 0"/>
              <a:gd name="f21" fmla="*/ f4 1 21600"/>
              <a:gd name="f22" fmla="*/ f5 1 21600"/>
              <a:gd name="f23" fmla="*/ f8 1 180"/>
              <a:gd name="f24" fmla="pin 0 f0 18900"/>
              <a:gd name="f25" fmla="*/ f20 f1 1"/>
              <a:gd name="f26" fmla="val f24"/>
              <a:gd name="f27" fmla="+- 21600 0 f24"/>
              <a:gd name="f28" fmla="*/ f24 1794 1"/>
              <a:gd name="f29" fmla="*/ f24 400 1"/>
              <a:gd name="f30" fmla="*/ f24 f21 1"/>
              <a:gd name="f31" fmla="*/ 10800 f22 1"/>
              <a:gd name="f32" fmla="*/ 21600 f21 1"/>
              <a:gd name="f33" fmla="*/ 0 f22 1"/>
              <a:gd name="f34" fmla="*/ f25 1 f3"/>
              <a:gd name="f35" fmla="*/ 0 f21 1"/>
              <a:gd name="f36" fmla="*/ 21600 f22 1"/>
              <a:gd name="f37" fmla="*/ f27 1 2"/>
              <a:gd name="f38" fmla="*/ f28 1 10000"/>
              <a:gd name="f39" fmla="*/ f29 1 18900"/>
              <a:gd name="f40" fmla="*/ f26 f21 1"/>
              <a:gd name="f41" fmla="+- f34 0 f2"/>
              <a:gd name="f42" fmla="+- f37 f24 0"/>
              <a:gd name="f43" fmla="+- 21600 0 f38"/>
              <a:gd name="f44" fmla="*/ f39 f23 1"/>
              <a:gd name="f45" fmla="+- 0 0 f44"/>
              <a:gd name="f46" fmla="*/ f45 f1 1"/>
              <a:gd name="f47" fmla="*/ f46 1 f8"/>
              <a:gd name="f48" fmla="+- f47 0 f2"/>
              <a:gd name="f49" fmla="sin 1 f48"/>
              <a:gd name="f50" fmla="cos 1 f48"/>
              <a:gd name="f51" fmla="+- 0 0 f49"/>
              <a:gd name="f52" fmla="+- 0 0 f50"/>
              <a:gd name="f53" fmla="*/ f51 f9 1"/>
              <a:gd name="f54" fmla="*/ f52 f10 1"/>
              <a:gd name="f55" fmla="*/ f52 f9 1"/>
              <a:gd name="f56" fmla="*/ f51 f10 1"/>
              <a:gd name="f57" fmla="+- f53 f54 0"/>
              <a:gd name="f58" fmla="+- f55 0 f56"/>
              <a:gd name="f59" fmla="+- f57 10800 0"/>
              <a:gd name="f60" fmla="+- 0 0 f58"/>
              <a:gd name="f61" fmla="+- f60 10800 0"/>
              <a:gd name="f62" fmla="+- f59 f59 0"/>
              <a:gd name="f63" fmla="+- 21600 0 f61"/>
              <a:gd name="f64" fmla="*/ f62 f21 1"/>
              <a:gd name="f65" fmla="*/ f61 f22 1"/>
              <a:gd name="f66" fmla="*/ f63 f22 1"/>
            </a:gdLst>
            <a:ahLst>
              <a:ahXY gdRefX="f0" minX="f6" maxX="f11" gdRefY="" minY="0" maxY="0">
                <a:pos x="f30" y="f3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32" y="f33"/>
              </a:cxn>
              <a:cxn ang="f41">
                <a:pos x="f35" y="f31"/>
              </a:cxn>
              <a:cxn ang="f41">
                <a:pos x="f32" y="f36"/>
              </a:cxn>
              <a:cxn ang="f41">
                <a:pos x="f40" y="f31"/>
              </a:cxn>
            </a:cxnLst>
            <a:rect l="f64" t="f65" r="f40" b="f66"/>
            <a:pathLst>
              <a:path w="21600" h="21600">
                <a:moveTo>
                  <a:pt x="f7" y="f6"/>
                </a:moveTo>
                <a:cubicBezTo>
                  <a:pt x="f42" y="f38"/>
                  <a:pt x="f26" y="f14"/>
                  <a:pt x="f26" y="f15"/>
                </a:cubicBezTo>
                <a:cubicBezTo>
                  <a:pt x="f26" y="f16"/>
                  <a:pt x="f42" y="f43"/>
                  <a:pt x="f7" y="f7"/>
                </a:cubicBezTo>
                <a:cubicBezTo>
                  <a:pt x="f17" y="f7"/>
                  <a:pt x="f6" y="f18"/>
                  <a:pt x="f6" y="f15"/>
                </a:cubicBezTo>
                <a:cubicBezTo>
                  <a:pt x="f6" y="f19"/>
                  <a:pt x="f17" y="f6"/>
                  <a:pt x="f7" y="f6"/>
                </a:cubicBezTo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6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6" name="Connettore 1 5"/>
          <p:cNvSpPr/>
          <p:nvPr/>
        </p:nvSpPr>
        <p:spPr>
          <a:xfrm>
            <a:off x="5113338" y="4327525"/>
            <a:ext cx="498475" cy="6350"/>
          </a:xfrm>
          <a:prstGeom prst="line">
            <a:avLst/>
          </a:prstGeom>
          <a:noFill/>
          <a:ln w="95400">
            <a:solidFill>
              <a:srgbClr val="4F81BD"/>
            </a:solidFill>
            <a:custDash>
              <a:ds d="99623" sp="99623"/>
              <a:ds d="399245" sp="99623"/>
            </a:custDash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cxnSp>
        <p:nvCxnSpPr>
          <p:cNvPr id="7" name="Connettore 2 6"/>
          <p:cNvCxnSpPr/>
          <p:nvPr/>
        </p:nvCxnSpPr>
        <p:spPr>
          <a:xfrm flipV="1">
            <a:off x="5610225" y="2130425"/>
            <a:ext cx="1588" cy="2205038"/>
          </a:xfrm>
          <a:prstGeom prst="straightConnector1">
            <a:avLst/>
          </a:prstGeom>
          <a:noFill/>
          <a:ln w="95400">
            <a:solidFill>
              <a:srgbClr val="4F81BD"/>
            </a:solidFill>
            <a:custDash>
              <a:ds d="99623" sp="99623"/>
              <a:ds d="399245" sp="99623"/>
            </a:custDash>
            <a:miter/>
            <a:tailEnd type="arrow"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</p:cxnSp>
      <p:sp>
        <p:nvSpPr>
          <p:cNvPr id="8" name="Connettore 1 7"/>
          <p:cNvSpPr/>
          <p:nvPr/>
        </p:nvSpPr>
        <p:spPr>
          <a:xfrm>
            <a:off x="3225800" y="4327525"/>
            <a:ext cx="684213" cy="1588"/>
          </a:xfrm>
          <a:prstGeom prst="line">
            <a:avLst/>
          </a:prstGeom>
          <a:noFill/>
          <a:ln w="25560">
            <a:solidFill>
              <a:srgbClr val="4F81BD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9" name="Ovale 8"/>
          <p:cNvSpPr/>
          <p:nvPr/>
        </p:nvSpPr>
        <p:spPr>
          <a:xfrm>
            <a:off x="4186238" y="3111500"/>
            <a:ext cx="422275" cy="22383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54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0" name="Connettore 1 9"/>
          <p:cNvSpPr/>
          <p:nvPr/>
        </p:nvSpPr>
        <p:spPr>
          <a:xfrm flipH="1">
            <a:off x="4395788" y="3335338"/>
            <a:ext cx="1587" cy="293687"/>
          </a:xfrm>
          <a:prstGeom prst="line">
            <a:avLst/>
          </a:prstGeom>
          <a:noFill/>
          <a:ln w="9360">
            <a:solidFill>
              <a:srgbClr val="BE4B48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4395788" y="2322513"/>
            <a:ext cx="1587" cy="669925"/>
          </a:xfrm>
          <a:prstGeom prst="straightConnector1">
            <a:avLst/>
          </a:prstGeom>
          <a:noFill/>
          <a:ln w="9360">
            <a:solidFill>
              <a:srgbClr val="BE4B48"/>
            </a:solidFill>
            <a:prstDash val="solid"/>
            <a:miter/>
            <a:tailEnd type="arrow"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</p:cxnSp>
      <p:sp>
        <p:nvSpPr>
          <p:cNvPr id="242699" name="CasellaDiTesto 11"/>
          <p:cNvSpPr>
            <a:spLocks noChangeArrowheads="1"/>
          </p:cNvSpPr>
          <p:nvPr/>
        </p:nvSpPr>
        <p:spPr bwMode="auto">
          <a:xfrm>
            <a:off x="3160713" y="2789238"/>
            <a:ext cx="996950" cy="6429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Neurone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inibitore</a:t>
            </a:r>
          </a:p>
        </p:txBody>
      </p:sp>
      <p:sp>
        <p:nvSpPr>
          <p:cNvPr id="242700" name="CasellaDiTesto 12"/>
          <p:cNvSpPr>
            <a:spLocks noChangeArrowheads="1"/>
          </p:cNvSpPr>
          <p:nvPr/>
        </p:nvSpPr>
        <p:spPr bwMode="auto">
          <a:xfrm>
            <a:off x="3019425" y="3902075"/>
            <a:ext cx="825500" cy="368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000000"/>
                </a:solidFill>
                <a:latin typeface="Calibri" pitchFamily="34" charset="0"/>
              </a:rPr>
              <a:t>Fibre C</a:t>
            </a:r>
          </a:p>
        </p:txBody>
      </p:sp>
      <p:sp>
        <p:nvSpPr>
          <p:cNvPr id="14" name="Freccia giù 17"/>
          <p:cNvSpPr/>
          <p:nvPr/>
        </p:nvSpPr>
        <p:spPr>
          <a:xfrm rot="8586600">
            <a:off x="3028950" y="4799013"/>
            <a:ext cx="446088" cy="703262"/>
          </a:xfrm>
          <a:custGeom>
            <a:avLst>
              <a:gd name="f0" fmla="val 14749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gradFill>
            <a:gsLst>
              <a:gs pos="0">
                <a:srgbClr val="FF9A99"/>
              </a:gs>
              <a:gs pos="100000">
                <a:srgbClr val="D1403C"/>
              </a:gs>
            </a:gsLst>
            <a:lin ang="1842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5" name="CasellaDiTesto 18"/>
          <p:cNvSpPr/>
          <p:nvPr/>
        </p:nvSpPr>
        <p:spPr>
          <a:xfrm>
            <a:off x="457200" y="5367338"/>
            <a:ext cx="2836863" cy="6429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54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>
                <a:solidFill>
                  <a:srgbClr val="000000"/>
                </a:solidFill>
                <a:latin typeface="Calibri" pitchFamily="34"/>
                <a:ea typeface="Arial" pitchFamily="34"/>
                <a:cs typeface="Arial" pitchFamily="34"/>
              </a:rPr>
              <a:t>Azione sulla ipersensibilità presinaptica</a:t>
            </a:r>
          </a:p>
        </p:txBody>
      </p:sp>
      <p:sp>
        <p:nvSpPr>
          <p:cNvPr id="16" name="CasellaDiTesto 19"/>
          <p:cNvSpPr/>
          <p:nvPr/>
        </p:nvSpPr>
        <p:spPr>
          <a:xfrm>
            <a:off x="5464175" y="5367338"/>
            <a:ext cx="3222625" cy="6429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54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>
                <a:solidFill>
                  <a:srgbClr val="000000"/>
                </a:solidFill>
                <a:latin typeface="Calibri" pitchFamily="34"/>
                <a:ea typeface="Arial" pitchFamily="34"/>
                <a:cs typeface="Arial" pitchFamily="34"/>
              </a:rPr>
              <a:t>Azione sull’ipersensibilità postsinaptica</a:t>
            </a:r>
          </a:p>
        </p:txBody>
      </p:sp>
      <p:sp>
        <p:nvSpPr>
          <p:cNvPr id="17" name="Freccia giù 20"/>
          <p:cNvSpPr/>
          <p:nvPr/>
        </p:nvSpPr>
        <p:spPr>
          <a:xfrm rot="9239400">
            <a:off x="5045075" y="4684713"/>
            <a:ext cx="446088" cy="703262"/>
          </a:xfrm>
          <a:custGeom>
            <a:avLst>
              <a:gd name="f0" fmla="val 14749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gradFill>
            <a:gsLst>
              <a:gs pos="0">
                <a:srgbClr val="FF9A99"/>
              </a:gs>
              <a:gs pos="100000">
                <a:srgbClr val="D1403C"/>
              </a:gs>
            </a:gsLst>
            <a:lin ang="1464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3040" dir="5400000" algn="tl">
              <a:srgbClr val="808080">
                <a:alpha val="35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8" name="CasellaDiTesto 21"/>
          <p:cNvSpPr/>
          <p:nvPr/>
        </p:nvSpPr>
        <p:spPr>
          <a:xfrm>
            <a:off x="5724525" y="3716338"/>
            <a:ext cx="3095625" cy="10080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E5E5"/>
              </a:gs>
              <a:gs pos="100000">
                <a:srgbClr val="FFA2A1"/>
              </a:gs>
            </a:gsLst>
            <a:lin ang="5400000"/>
          </a:gradFill>
          <a:ln w="9360">
            <a:solidFill>
              <a:srgbClr val="BE4B48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solidFill>
                  <a:srgbClr val="000000"/>
                </a:solidFill>
                <a:latin typeface="Calibri" pitchFamily="34"/>
                <a:ea typeface="Arial" pitchFamily="34"/>
                <a:cs typeface="Arial" pitchFamily="34"/>
              </a:rPr>
              <a:t>Alfa 2 Delta Ligandi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solidFill>
                  <a:srgbClr val="000000"/>
                </a:solidFill>
                <a:latin typeface="Calibri" pitchFamily="34"/>
                <a:ea typeface="Arial" pitchFamily="34"/>
                <a:cs typeface="Arial" pitchFamily="34"/>
              </a:rPr>
              <a:t>Clonazapam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solidFill>
                  <a:srgbClr val="000000"/>
                </a:solidFill>
                <a:latin typeface="Calibri" pitchFamily="34"/>
                <a:ea typeface="Arial" pitchFamily="34"/>
                <a:cs typeface="Arial" pitchFamily="34"/>
              </a:rPr>
              <a:t>Baclofen</a:t>
            </a:r>
          </a:p>
        </p:txBody>
      </p:sp>
      <p:sp>
        <p:nvSpPr>
          <p:cNvPr id="19" name="CasellaDiTesto 21"/>
          <p:cNvSpPr/>
          <p:nvPr/>
        </p:nvSpPr>
        <p:spPr>
          <a:xfrm>
            <a:off x="1527175" y="1624013"/>
            <a:ext cx="2836863" cy="3683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540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>
                <a:solidFill>
                  <a:srgbClr val="000000"/>
                </a:solidFill>
                <a:latin typeface="Calibri" pitchFamily="34"/>
                <a:ea typeface="MS PGothic" pitchFamily="34"/>
                <a:cs typeface="MS PGothic" pitchFamily="34"/>
              </a:rPr>
              <a:t>Azione sui sistemi inibitori</a:t>
            </a:r>
          </a:p>
        </p:txBody>
      </p:sp>
      <p:sp>
        <p:nvSpPr>
          <p:cNvPr id="20" name="Freccia giù 22"/>
          <p:cNvSpPr/>
          <p:nvPr/>
        </p:nvSpPr>
        <p:spPr>
          <a:xfrm rot="1426200">
            <a:off x="3200400" y="2365375"/>
            <a:ext cx="463550" cy="611188"/>
          </a:xfrm>
          <a:custGeom>
            <a:avLst>
              <a:gd name="f0" fmla="val 13409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402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>
              <a:solidFill>
                <a:srgbClr val="000000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21" name="CasellaDiTesto 24"/>
          <p:cNvSpPr/>
          <p:nvPr/>
        </p:nvSpPr>
        <p:spPr>
          <a:xfrm>
            <a:off x="323850" y="2322513"/>
            <a:ext cx="3013075" cy="398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5FFE6"/>
              </a:gs>
              <a:gs pos="100000">
                <a:srgbClr val="DAFDA7"/>
              </a:gs>
            </a:gsLst>
            <a:lin ang="5400000"/>
          </a:gradFill>
          <a:ln w="9360">
            <a:solidFill>
              <a:srgbClr val="98B954"/>
            </a:solidFill>
            <a:prstDash val="solid"/>
            <a:miter/>
          </a:ln>
          <a:effectLst>
            <a:outerShdw dist="20160" dir="5400000" algn="tl">
              <a:srgbClr val="808080">
                <a:alpha val="38000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solidFill>
                  <a:srgbClr val="000000"/>
                </a:solidFill>
                <a:latin typeface="Calibri" pitchFamily="34"/>
                <a:ea typeface="Arial" pitchFamily="34"/>
                <a:cs typeface="Arial" pitchFamily="34"/>
              </a:rPr>
              <a:t>ANTIDEPRESSIVI</a:t>
            </a:r>
          </a:p>
        </p:txBody>
      </p:sp>
      <p:sp>
        <p:nvSpPr>
          <p:cNvPr id="22" name="CasellaDiTesto 27"/>
          <p:cNvSpPr>
            <a:spLocks noChangeArrowheads="1"/>
          </p:cNvSpPr>
          <p:nvPr/>
        </p:nvSpPr>
        <p:spPr bwMode="auto">
          <a:xfrm>
            <a:off x="6419850" y="1341438"/>
            <a:ext cx="2136775" cy="8255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0000FF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FF"/>
                </a:solidFill>
                <a:latin typeface="Calibri" pitchFamily="34" charset="0"/>
              </a:rPr>
              <a:t>APPROCCIO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0000FF"/>
                </a:solidFill>
                <a:latin typeface="Calibri" pitchFamily="34" charset="0"/>
              </a:rPr>
              <a:t>MULTIMODALE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7" name="Diagramma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1000125"/>
            <a:ext cx="9144000" cy="596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4738" name="CasellaDiTesto 2"/>
          <p:cNvGrpSpPr>
            <a:grpSpLocks/>
          </p:cNvGrpSpPr>
          <p:nvPr/>
        </p:nvGrpSpPr>
        <p:grpSpPr bwMode="auto">
          <a:xfrm>
            <a:off x="79375" y="158750"/>
            <a:ext cx="8942388" cy="884238"/>
            <a:chOff x="79200" y="158760"/>
            <a:chExt cx="8942400" cy="884159"/>
          </a:xfrm>
        </p:grpSpPr>
        <p:pic>
          <p:nvPicPr>
            <p:cNvPr id="244741" name="CasellaDiTesto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200" y="158760"/>
              <a:ext cx="8942400" cy="88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4742" name="Figura a mano libera 4"/>
            <p:cNvSpPr>
              <a:spLocks noChangeArrowheads="1"/>
            </p:cNvSpPr>
            <p:nvPr/>
          </p:nvSpPr>
          <p:spPr bwMode="auto">
            <a:xfrm>
              <a:off x="108000" y="189000"/>
              <a:ext cx="8891640" cy="6426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b="1">
                  <a:solidFill>
                    <a:srgbClr val="C00000"/>
                  </a:solidFill>
                  <a:latin typeface="Calibri" pitchFamily="34" charset="0"/>
                </a:rPr>
                <a:t>CRITERI DI SCELTA DELLA TERAPIA :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b="1" i="1">
                  <a:solidFill>
                    <a:srgbClr val="C00000"/>
                  </a:solidFill>
                  <a:latin typeface="Calibri" pitchFamily="34" charset="0"/>
                </a:rPr>
                <a:t>LA TERAPIA MULTIMODALE RAGIONATA (combination drug therapy)</a:t>
              </a:r>
            </a:p>
          </p:txBody>
        </p:sp>
      </p:grpSp>
      <p:sp>
        <p:nvSpPr>
          <p:cNvPr id="244739" name="Connettore 1 6"/>
          <p:cNvSpPr>
            <a:spLocks noChangeShapeType="1"/>
          </p:cNvSpPr>
          <p:nvPr/>
        </p:nvSpPr>
        <p:spPr bwMode="auto">
          <a:xfrm>
            <a:off x="7596188" y="5949950"/>
            <a:ext cx="576262" cy="0"/>
          </a:xfrm>
          <a:prstGeom prst="line">
            <a:avLst/>
          </a:prstGeom>
          <a:noFill/>
          <a:ln w="1908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it-IT"/>
          </a:p>
        </p:txBody>
      </p:sp>
      <p:sp>
        <p:nvSpPr>
          <p:cNvPr id="244740" name="CasellaDiTesto 7"/>
          <p:cNvSpPr>
            <a:spLocks noChangeArrowheads="1"/>
          </p:cNvSpPr>
          <p:nvPr/>
        </p:nvSpPr>
        <p:spPr bwMode="auto">
          <a:xfrm>
            <a:off x="7345363" y="6629400"/>
            <a:ext cx="1763712" cy="1857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600" b="1">
                <a:solidFill>
                  <a:srgbClr val="632523"/>
                </a:solidFill>
              </a:rPr>
              <a:t>Lora Aprile P., Bonezzi C., Ventriglia G.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endParaRPr smtClean="0">
              <a:latin typeface="Calibri" pitchFamily="34" charset="0"/>
              <a:ea typeface="Microsoft YaHei" pitchFamily="34" charset="-122"/>
              <a:cs typeface="Mangal"/>
            </a:endParaRPr>
          </a:p>
          <a:p>
            <a:r>
              <a:rPr smtClean="0">
                <a:latin typeface="Calibri" pitchFamily="34" charset="0"/>
                <a:ea typeface="Microsoft YaHei" pitchFamily="34" charset="-122"/>
                <a:cs typeface="Mangal"/>
              </a:rPr>
              <a:t>                  GRAZIE PER LA PAZIENZA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TextBox 2"/>
          <p:cNvSpPr txBox="1">
            <a:spLocks noChangeArrowheads="1"/>
          </p:cNvSpPr>
          <p:nvPr/>
        </p:nvSpPr>
        <p:spPr bwMode="auto">
          <a:xfrm>
            <a:off x="92075" y="669925"/>
            <a:ext cx="8108950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4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Perché formazione sul dolore?</a:t>
            </a:r>
          </a:p>
          <a:p>
            <a:pPr>
              <a:lnSpc>
                <a:spcPts val="16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hangingPunct="0">
              <a:lnSpc>
                <a:spcPct val="95000"/>
              </a:lnSpc>
            </a:pPr>
            <a:r>
              <a:rPr lang="en-US" altLang="zh-CN" sz="3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Le competenze specifiche necessarie per situazioni “dolorose” anche molto comuni non sono così consolidate e non è raro incontrare pratiche basate su facili e non corrette “scorciatoie” metodologiche tipo “dottore ho male-mi serve questo …o prenda questo …”(in parte attribuibili alla fretta o richieste dai pazienti stessi).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/>
          <p:cNvSpPr>
            <a:spLocks noChangeArrowheads="1"/>
          </p:cNvSpPr>
          <p:nvPr/>
        </p:nvSpPr>
        <p:spPr bwMode="auto">
          <a:xfrm>
            <a:off x="539750" y="620713"/>
            <a:ext cx="8064500" cy="46942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>
                <a:solidFill>
                  <a:srgbClr val="C00000"/>
                </a:solidFill>
                <a:latin typeface="Calibri" pitchFamily="34" charset="0"/>
              </a:rPr>
              <a:t>IL DOLORE: DI COSA PARLIAMO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>
                <a:solidFill>
                  <a:srgbClr val="C00000"/>
                </a:solidFill>
                <a:latin typeface="Calibri" pitchFamily="34" charset="0"/>
              </a:rPr>
              <a:t>•</a:t>
            </a:r>
            <a:r>
              <a:rPr lang="it-IT" sz="2000" b="1">
                <a:solidFill>
                  <a:srgbClr val="C00000"/>
                </a:solidFill>
                <a:latin typeface="Calibri" pitchFamily="34" charset="0"/>
              </a:rPr>
              <a:t>Dolore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4" charset="0"/>
              </a:rPr>
              <a:t>“una sgradevole esperienza sensoriale ed emotiva associata a un danno tissutale attuale o potenziale, e descritta come tale dal paziente”.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i="1">
                <a:solidFill>
                  <a:srgbClr val="000000"/>
                </a:solidFill>
                <a:latin typeface="Calibri" pitchFamily="34" charset="0"/>
              </a:rPr>
              <a:t>(IASP, Pain terms: a list with definitions and notes on usage. Pain 1979, 6, 3, p. 249)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4" charset="0"/>
              </a:rPr>
              <a:t>•</a:t>
            </a:r>
            <a:r>
              <a:rPr lang="it-IT" sz="2000" b="1">
                <a:solidFill>
                  <a:srgbClr val="C00000"/>
                </a:solidFill>
                <a:latin typeface="Calibri" pitchFamily="34" charset="0"/>
              </a:rPr>
              <a:t>Dolore cronico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>
              <a:solidFill>
                <a:srgbClr val="000000"/>
              </a:solidFill>
              <a:latin typeface="Calibri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>
                <a:solidFill>
                  <a:srgbClr val="000000"/>
                </a:solidFill>
                <a:latin typeface="Calibri" pitchFamily="34" charset="0"/>
              </a:rPr>
              <a:t>“Dolore che persiste più a lungo del corso naturale della guarigione che si associa ad un particolare tipo di danno o di malattia”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000000"/>
                </a:solidFill>
                <a:latin typeface="Calibri" pitchFamily="34" charset="0"/>
              </a:rPr>
              <a:t>Dolore che persiste &gt;3 mesi.</a:t>
            </a:r>
          </a:p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i="1">
                <a:solidFill>
                  <a:srgbClr val="000000"/>
                </a:solidFill>
                <a:latin typeface="Calibri" pitchFamily="34" charset="0"/>
              </a:rPr>
              <a:t>(AA VV. Il dolore cronico in medicina generale. Ministero Salute, 2010)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TextBox 3"/>
          <p:cNvSpPr txBox="1">
            <a:spLocks noChangeArrowheads="1"/>
          </p:cNvSpPr>
          <p:nvPr/>
        </p:nvSpPr>
        <p:spPr bwMode="auto">
          <a:xfrm>
            <a:off x="304800" y="669925"/>
            <a:ext cx="8210550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4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Perché formazione sul dolore?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17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hangingPunct="0">
              <a:lnSpc>
                <a:spcPct val="95000"/>
              </a:lnSpc>
            </a:pP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 deriva non sempre appropriata attitudine alla gestione complessiva del “paziente con dolore”, acuto o cronico, oncologico o meno.</a:t>
            </a:r>
          </a:p>
          <a:p>
            <a:pPr>
              <a:lnSpc>
                <a:spcPts val="1463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hangingPunct="0">
              <a:lnSpc>
                <a:spcPct val="95000"/>
              </a:lnSpc>
            </a:pP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 paziente con dolore neuropatico presenta situazioni complesse che, per essere affrontate e superate, richiedono, da un lato</a:t>
            </a:r>
            <a:r>
              <a:rPr lang="en-US" altLang="zh-CN" sz="2800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competenze scientifiche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e capacità di </a:t>
            </a:r>
            <a:r>
              <a:rPr lang="en-US" altLang="zh-CN" sz="2800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gestire in modo consapevole e integrato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le svariate situazioni cliniche e, dall’altro, la </a:t>
            </a:r>
            <a:r>
              <a:rPr lang="en-US" altLang="zh-CN" sz="2800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disponibilità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800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personale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 farsene carico, in presenza di risvolti di </a:t>
            </a:r>
            <a:r>
              <a:rPr lang="en-US" altLang="zh-CN" sz="2800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area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800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emozionale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en-US" altLang="zh-CN" sz="2800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relazionale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che tutti abbiamo ben presenti.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TextBox 8"/>
          <p:cNvSpPr txBox="1">
            <a:spLocks noChangeArrowheads="1"/>
          </p:cNvSpPr>
          <p:nvPr/>
        </p:nvSpPr>
        <p:spPr bwMode="auto">
          <a:xfrm>
            <a:off x="92075" y="598488"/>
            <a:ext cx="8516938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4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DOLORE CRONICO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32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hangingPunct="0">
              <a:lnSpc>
                <a:spcPct val="95000"/>
              </a:lnSpc>
            </a:pPr>
            <a:r>
              <a:rPr lang="en-US" altLang="zh-CN" sz="1200">
                <a:solidFill>
                  <a:srgbClr val="001E5E"/>
                </a:solidFill>
                <a:cs typeface="Calibri" pitchFamily="34" charset="0"/>
              </a:rPr>
              <a:t>•   </a:t>
            </a:r>
            <a:r>
              <a:rPr lang="en-US" altLang="zh-CN" sz="280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Dolore</a:t>
            </a:r>
            <a:r>
              <a:rPr lang="en-US" altLang="zh-CN" sz="2800">
                <a:solidFill>
                  <a:srgbClr val="000000"/>
                </a:solidFill>
                <a:latin typeface="Century Gothic" pitchFamily="34" charset="0"/>
                <a:cs typeface="Century Gothic" pitchFamily="34" charset="0"/>
              </a:rPr>
              <a:t> </a:t>
            </a:r>
            <a:r>
              <a:rPr lang="en-US" altLang="zh-CN" sz="2800">
                <a:solidFill>
                  <a:srgbClr val="000000"/>
                </a:solidFill>
                <a:latin typeface="Century Gothic" pitchFamily="34" charset="0"/>
                <a:cs typeface="Calibri" pitchFamily="34" charset="0"/>
              </a:rPr>
              <a:t>che</a:t>
            </a:r>
            <a:r>
              <a:rPr lang="en-US" altLang="zh-CN" sz="2800">
                <a:solidFill>
                  <a:srgbClr val="000000"/>
                </a:solidFill>
                <a:latin typeface="Century Gothic" pitchFamily="34" charset="0"/>
              </a:rPr>
              <a:t> persiste più a lungo del corso naturale della guarigione e che si associa ad un particolare tipo di danno o di malattia</a:t>
            </a:r>
          </a:p>
          <a:p>
            <a:pPr>
              <a:lnSpc>
                <a:spcPts val="1900"/>
              </a:lnSpc>
            </a:pPr>
            <a:endParaRPr lang="en-US">
              <a:latin typeface="Calibri" pitchFamily="34" charset="0"/>
            </a:endParaRPr>
          </a:p>
          <a:p>
            <a:pPr>
              <a:lnSpc>
                <a:spcPct val="102000"/>
              </a:lnSpc>
            </a:pPr>
            <a:r>
              <a:rPr lang="en-US" altLang="zh-CN" sz="1200">
                <a:solidFill>
                  <a:srgbClr val="001E5E"/>
                </a:solidFill>
              </a:rPr>
              <a:t>•   </a:t>
            </a:r>
            <a:r>
              <a:rPr lang="en-US" altLang="zh-CN" sz="2800">
                <a:solidFill>
                  <a:srgbClr val="000000"/>
                </a:solidFill>
                <a:latin typeface="Century Gothic" pitchFamily="34" charset="0"/>
              </a:rPr>
              <a:t>Dolore che persiste &gt;3 mesi.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</a:endParaRPr>
          </a:p>
          <a:p>
            <a:pPr>
              <a:lnSpc>
                <a:spcPts val="1525"/>
              </a:lnSpc>
            </a:pPr>
            <a:endParaRPr lang="en-US">
              <a:latin typeface="Calibri" pitchFamily="34" charset="0"/>
            </a:endParaRPr>
          </a:p>
          <a:p>
            <a:r>
              <a:rPr lang="en-US" altLang="zh-CN" sz="2400" i="1">
                <a:solidFill>
                  <a:srgbClr val="000000"/>
                </a:solidFill>
                <a:latin typeface="Calibri" pitchFamily="34" charset="0"/>
              </a:rPr>
              <a:t>( Il dolore cronico in medicina generale.</a:t>
            </a:r>
          </a:p>
          <a:p>
            <a:r>
              <a:rPr lang="en-US" altLang="zh-CN" sz="2400" i="1">
                <a:solidFill>
                  <a:srgbClr val="000000"/>
                </a:solidFill>
                <a:latin typeface="Calibri" pitchFamily="34" charset="0"/>
              </a:rPr>
              <a:t>Ministero Salute, 2010)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325563"/>
            <a:ext cx="38481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06" name="TextBox 14"/>
          <p:cNvSpPr txBox="1">
            <a:spLocks noChangeArrowheads="1"/>
          </p:cNvSpPr>
          <p:nvPr/>
        </p:nvSpPr>
        <p:spPr bwMode="auto">
          <a:xfrm>
            <a:off x="2663825" y="93663"/>
            <a:ext cx="5994400" cy="370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4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modulazione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35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hangingPunct="0"/>
            <a:r>
              <a:rPr lang="en-US" altLang="zh-CN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Il sistema ascendente di trasmissione del dolore </a:t>
            </a:r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e il sistema discendente di modulazione del dolore, comunicano a  livello  delle  corna  posteriori  del midollo spinale.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</a:endParaRPr>
          </a:p>
          <a:p>
            <a:pPr>
              <a:lnSpc>
                <a:spcPts val="1250"/>
              </a:lnSpc>
            </a:pPr>
            <a:endParaRPr lang="en-US">
              <a:latin typeface="Calibri" pitchFamily="34" charset="0"/>
            </a:endParaRPr>
          </a:p>
          <a:p>
            <a:pPr hangingPunct="0"/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L’attivazione del sistema inibitore </a:t>
            </a:r>
            <a:r>
              <a:rPr lang="it-IT">
                <a:latin typeface="Calibri" pitchFamily="34" charset="0"/>
              </a:rPr>
              <a:t/>
            </a:r>
            <a:br>
              <a:rPr lang="it-IT">
                <a:latin typeface="Calibri" pitchFamily="34" charset="0"/>
              </a:rPr>
            </a:br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discendente, impedisce la trasmissione </a:t>
            </a:r>
            <a:r>
              <a:rPr lang="it-IT">
                <a:latin typeface="Calibri" pitchFamily="34" charset="0"/>
              </a:rPr>
              <a:t/>
            </a:r>
            <a:br>
              <a:rPr lang="it-IT">
                <a:latin typeface="Calibri" pitchFamily="34" charset="0"/>
              </a:rPr>
            </a:br>
            <a:r>
              <a:rPr lang="en-US" altLang="zh-CN">
                <a:solidFill>
                  <a:srgbClr val="000000"/>
                </a:solidFill>
                <a:latin typeface="Times New Roman" pitchFamily="18" charset="0"/>
              </a:rPr>
              <a:t>ascendente del dolore.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TextBox 15"/>
          <p:cNvSpPr txBox="1">
            <a:spLocks noChangeArrowheads="1"/>
          </p:cNvSpPr>
          <p:nvPr/>
        </p:nvSpPr>
        <p:spPr bwMode="auto">
          <a:xfrm>
            <a:off x="92075" y="598488"/>
            <a:ext cx="8532813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4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Cronicizzazione del dolore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65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 SISTEMA ALGICO </a:t>
            </a:r>
            <a:r>
              <a:rPr lang="en-US" altLang="zh-CN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non </a:t>
            </a: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è quindi il ripetersi di uno,statico</a:t>
            </a:r>
          </a:p>
          <a:p>
            <a:pPr hangingPunct="0">
              <a:lnSpc>
                <a:spcPct val="92000"/>
              </a:lnSpc>
            </a:pP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schematismo,ma un </a:t>
            </a:r>
            <a:r>
              <a:rPr lang="en-US" altLang="zh-CN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sistema </a:t>
            </a:r>
            <a:r>
              <a:rPr lang="en-US" altLang="zh-CN" sz="2400" b="1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dinamico</a:t>
            </a:r>
            <a:r>
              <a:rPr lang="en-US" altLang="zh-CN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di vie e centri nervosi </a:t>
            </a: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che si influenzano fra loro reciprocamente in un continuo succedersi di </a:t>
            </a:r>
            <a:r>
              <a:rPr lang="en-US" altLang="zh-CN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FACILITAZION</a:t>
            </a:r>
            <a:r>
              <a:rPr lang="en-US" altLang="zh-CN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 ed </a:t>
            </a:r>
            <a:r>
              <a:rPr lang="en-US" altLang="zh-CN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INIBIZIONI nella trasmissione dell’impulso</a:t>
            </a:r>
          </a:p>
          <a:p>
            <a:r>
              <a:rPr lang="en-US" altLang="zh-CN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nervoso stesso.</a:t>
            </a:r>
          </a:p>
          <a:p>
            <a:pPr>
              <a:spcBef>
                <a:spcPts val="200"/>
              </a:spcBef>
            </a:pP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 perdurare di uno stimolo doloroso porta modificazioni</a:t>
            </a:r>
          </a:p>
          <a:p>
            <a:pPr>
              <a:lnSpc>
                <a:spcPct val="97000"/>
              </a:lnSpc>
            </a:pP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nella “gestione” del segnale dolore da parte del sistema</a:t>
            </a:r>
          </a:p>
          <a:p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stesso.</a:t>
            </a:r>
          </a:p>
          <a:p>
            <a:pPr>
              <a:spcBef>
                <a:spcPts val="375"/>
              </a:spcBef>
            </a:pPr>
            <a:r>
              <a:rPr lang="en-US" altLang="zh-CN" sz="1200">
                <a:solidFill>
                  <a:srgbClr val="001E5E"/>
                </a:solidFill>
                <a:latin typeface="Wingdings" pitchFamily="2" charset="2"/>
                <a:cs typeface="Calibri" pitchFamily="34" charset="0"/>
              </a:rPr>
              <a:t> 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 parla di </a:t>
            </a:r>
            <a:r>
              <a:rPr lang="en-US" altLang="zh-CN" sz="28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SENSIBILIZZAZIONE 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del sistema algico 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TextBox 42"/>
          <p:cNvSpPr txBox="1">
            <a:spLocks noChangeArrowheads="1"/>
          </p:cNvSpPr>
          <p:nvPr/>
        </p:nvSpPr>
        <p:spPr bwMode="auto">
          <a:xfrm>
            <a:off x="234950" y="523875"/>
            <a:ext cx="8364538" cy="45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ct val="95000"/>
              </a:lnSpc>
            </a:pPr>
            <a:r>
              <a:rPr lang="en-US" altLang="zh-CN" sz="4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Dolore neuropatico </a:t>
            </a:r>
            <a:r>
              <a:rPr lang="it-IT">
                <a:latin typeface="Calibri" pitchFamily="34" charset="0"/>
                <a:ea typeface="SimSun" pitchFamily="2" charset="-122"/>
                <a:cs typeface="Calibri" pitchFamily="34" charset="0"/>
              </a:rPr>
              <a:t/>
            </a:r>
            <a:br>
              <a:rPr lang="it-IT">
                <a:latin typeface="Calibri" pitchFamily="34" charset="0"/>
                <a:ea typeface="SimSun" pitchFamily="2" charset="-122"/>
                <a:cs typeface="Calibri" pitchFamily="34" charset="0"/>
              </a:rPr>
            </a:br>
            <a:r>
              <a:rPr lang="en-US" altLang="zh-CN" sz="4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prevalenza 6.9%-10%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938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 miglior stima della prevalenza nella</a:t>
            </a:r>
          </a:p>
          <a:p>
            <a:pPr hangingPunct="0">
              <a:lnSpc>
                <a:spcPct val="95000"/>
              </a:lnSpc>
            </a:pP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popolazione generale del dolore con caratteristiche neuropatiche è tra il 6.9% e il 10%, quindi si tratta di un problema di notevole rilevanza, con un impatto significativo sulla qualità della vita e del funzionamento sociale dell’individuo, spesso misconosciuto.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4"/>
          <p:cNvSpPr/>
          <p:nvPr/>
        </p:nvSpPr>
        <p:spPr>
          <a:xfrm>
            <a:off x="0" y="908050"/>
            <a:ext cx="8686800" cy="5761038"/>
          </a:xfrm>
          <a:custGeom>
            <a:avLst/>
            <a:gdLst>
              <a:gd name="connsiteX0" fmla="*/ 0 w 8686800"/>
              <a:gd name="connsiteY0" fmla="*/ 5761101 h 5761101"/>
              <a:gd name="connsiteX1" fmla="*/ 8686800 w 8686800"/>
              <a:gd name="connsiteY1" fmla="*/ 5761101 h 5761101"/>
              <a:gd name="connsiteX2" fmla="*/ 8686800 w 8686800"/>
              <a:gd name="connsiteY2" fmla="*/ 0 h 5761101"/>
              <a:gd name="connsiteX3" fmla="*/ 0 w 8686800"/>
              <a:gd name="connsiteY3" fmla="*/ 0 h 5761101"/>
              <a:gd name="connsiteX4" fmla="*/ 0 w 8686800"/>
              <a:gd name="connsiteY4" fmla="*/ 5761101 h 576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6800" h="5761101">
                <a:moveTo>
                  <a:pt x="0" y="5761101"/>
                </a:moveTo>
                <a:lnTo>
                  <a:pt x="8686800" y="5761101"/>
                </a:lnTo>
                <a:lnTo>
                  <a:pt x="8686800" y="0"/>
                </a:lnTo>
                <a:lnTo>
                  <a:pt x="0" y="0"/>
                </a:lnTo>
                <a:lnTo>
                  <a:pt x="0" y="5761101"/>
                </a:lnTo>
                <a:close/>
              </a:path>
            </a:pathLst>
          </a:custGeom>
          <a:solidFill>
            <a:srgbClr val="DBE5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4978" name="Picture 4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663" y="1036638"/>
            <a:ext cx="8024812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 46"/>
          <p:cNvSpPr/>
          <p:nvPr/>
        </p:nvSpPr>
        <p:spPr>
          <a:xfrm>
            <a:off x="596900" y="1028700"/>
            <a:ext cx="8001000" cy="1752600"/>
          </a:xfrm>
          <a:custGeom>
            <a:avLst/>
            <a:gdLst>
              <a:gd name="connsiteX0" fmla="*/ 14367 w 8001079"/>
              <a:gd name="connsiteY0" fmla="*/ 311992 h 1752680"/>
              <a:gd name="connsiteX1" fmla="*/ 302505 w 8001079"/>
              <a:gd name="connsiteY1" fmla="*/ 23956 h 1752680"/>
              <a:gd name="connsiteX2" fmla="*/ 7719266 w 8001079"/>
              <a:gd name="connsiteY2" fmla="*/ 23956 h 1752680"/>
              <a:gd name="connsiteX3" fmla="*/ 8007429 w 8001079"/>
              <a:gd name="connsiteY3" fmla="*/ 311992 h 1752680"/>
              <a:gd name="connsiteX4" fmla="*/ 8007429 w 8001079"/>
              <a:gd name="connsiteY4" fmla="*/ 1464517 h 1752680"/>
              <a:gd name="connsiteX5" fmla="*/ 7719266 w 8001079"/>
              <a:gd name="connsiteY5" fmla="*/ 1752680 h 1752680"/>
              <a:gd name="connsiteX6" fmla="*/ 302505 w 8001079"/>
              <a:gd name="connsiteY6" fmla="*/ 1752680 h 1752680"/>
              <a:gd name="connsiteX7" fmla="*/ 14367 w 8001079"/>
              <a:gd name="connsiteY7" fmla="*/ 1464517 h 1752680"/>
              <a:gd name="connsiteX8" fmla="*/ 14367 w 8001079"/>
              <a:gd name="connsiteY8" fmla="*/ 311992 h 175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1079" h="1752680">
                <a:moveTo>
                  <a:pt x="14367" y="311992"/>
                </a:moveTo>
                <a:cubicBezTo>
                  <a:pt x="14367" y="152861"/>
                  <a:pt x="143374" y="23956"/>
                  <a:pt x="302505" y="23956"/>
                </a:cubicBezTo>
                <a:lnTo>
                  <a:pt x="7719266" y="23956"/>
                </a:lnTo>
                <a:cubicBezTo>
                  <a:pt x="7878398" y="23956"/>
                  <a:pt x="8007429" y="152861"/>
                  <a:pt x="8007429" y="311992"/>
                </a:cubicBezTo>
                <a:lnTo>
                  <a:pt x="8007429" y="1464517"/>
                </a:lnTo>
                <a:cubicBezTo>
                  <a:pt x="8007429" y="1623648"/>
                  <a:pt x="7878398" y="1752680"/>
                  <a:pt x="7719266" y="1752680"/>
                </a:cubicBezTo>
                <a:lnTo>
                  <a:pt x="302505" y="1752680"/>
                </a:lnTo>
                <a:cubicBezTo>
                  <a:pt x="143374" y="1752680"/>
                  <a:pt x="14367" y="1623648"/>
                  <a:pt x="14367" y="1464517"/>
                </a:cubicBezTo>
                <a:lnTo>
                  <a:pt x="14367" y="311992"/>
                </a:lnTo>
                <a:close/>
              </a:path>
            </a:pathLst>
          </a:custGeom>
          <a:solidFill>
            <a:srgbClr val="0000FE">
              <a:alpha val="0"/>
            </a:srgbClr>
          </a:solidFill>
          <a:ln w="25560">
            <a:solidFill>
              <a:srgbClr val="385E8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876300" y="3048000"/>
            <a:ext cx="7289800" cy="1676400"/>
          </a:xfrm>
          <a:custGeom>
            <a:avLst/>
            <a:gdLst>
              <a:gd name="connsiteX0" fmla="*/ 23892 w 7289879"/>
              <a:gd name="connsiteY0" fmla="*/ 296625 h 1676480"/>
              <a:gd name="connsiteX1" fmla="*/ 299850 w 7289879"/>
              <a:gd name="connsiteY1" fmla="*/ 20781 h 1676480"/>
              <a:gd name="connsiteX2" fmla="*/ 7020259 w 7289879"/>
              <a:gd name="connsiteY2" fmla="*/ 20654 h 1676480"/>
              <a:gd name="connsiteX3" fmla="*/ 7296229 w 7289879"/>
              <a:gd name="connsiteY3" fmla="*/ 296625 h 1676480"/>
              <a:gd name="connsiteX4" fmla="*/ 7296229 w 7289879"/>
              <a:gd name="connsiteY4" fmla="*/ 1400509 h 1676480"/>
              <a:gd name="connsiteX5" fmla="*/ 7020259 w 7289879"/>
              <a:gd name="connsiteY5" fmla="*/ 1676480 h 1676480"/>
              <a:gd name="connsiteX6" fmla="*/ 299850 w 7289879"/>
              <a:gd name="connsiteY6" fmla="*/ 1676480 h 1676480"/>
              <a:gd name="connsiteX7" fmla="*/ 23892 w 7289879"/>
              <a:gd name="connsiteY7" fmla="*/ 1400509 h 1676480"/>
              <a:gd name="connsiteX8" fmla="*/ 23892 w 7289879"/>
              <a:gd name="connsiteY8" fmla="*/ 296625 h 167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89879" h="1676480">
                <a:moveTo>
                  <a:pt x="23892" y="296625"/>
                </a:moveTo>
                <a:cubicBezTo>
                  <a:pt x="23892" y="144225"/>
                  <a:pt x="147450" y="20781"/>
                  <a:pt x="299850" y="20781"/>
                </a:cubicBezTo>
                <a:lnTo>
                  <a:pt x="7020259" y="20654"/>
                </a:lnTo>
                <a:cubicBezTo>
                  <a:pt x="7172659" y="20654"/>
                  <a:pt x="7296229" y="144225"/>
                  <a:pt x="7296229" y="296625"/>
                </a:cubicBezTo>
                <a:lnTo>
                  <a:pt x="7296229" y="1400509"/>
                </a:lnTo>
                <a:cubicBezTo>
                  <a:pt x="7296229" y="1552909"/>
                  <a:pt x="7172659" y="1676480"/>
                  <a:pt x="7020259" y="1676480"/>
                </a:cubicBezTo>
                <a:lnTo>
                  <a:pt x="299850" y="1676480"/>
                </a:lnTo>
                <a:cubicBezTo>
                  <a:pt x="147450" y="1676480"/>
                  <a:pt x="23892" y="1552909"/>
                  <a:pt x="23892" y="1400509"/>
                </a:cubicBezTo>
                <a:lnTo>
                  <a:pt x="23892" y="296625"/>
                </a:lnTo>
                <a:close/>
              </a:path>
            </a:pathLst>
          </a:custGeom>
          <a:solidFill>
            <a:srgbClr val="538D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876300" y="3048000"/>
            <a:ext cx="7289800" cy="1676400"/>
          </a:xfrm>
          <a:custGeom>
            <a:avLst/>
            <a:gdLst>
              <a:gd name="connsiteX0" fmla="*/ 23892 w 7289879"/>
              <a:gd name="connsiteY0" fmla="*/ 296625 h 1676480"/>
              <a:gd name="connsiteX1" fmla="*/ 299850 w 7289879"/>
              <a:gd name="connsiteY1" fmla="*/ 20781 h 1676480"/>
              <a:gd name="connsiteX2" fmla="*/ 7020259 w 7289879"/>
              <a:gd name="connsiteY2" fmla="*/ 20654 h 1676480"/>
              <a:gd name="connsiteX3" fmla="*/ 7296229 w 7289879"/>
              <a:gd name="connsiteY3" fmla="*/ 296625 h 1676480"/>
              <a:gd name="connsiteX4" fmla="*/ 7296229 w 7289879"/>
              <a:gd name="connsiteY4" fmla="*/ 1400509 h 1676480"/>
              <a:gd name="connsiteX5" fmla="*/ 7020259 w 7289879"/>
              <a:gd name="connsiteY5" fmla="*/ 1676480 h 1676480"/>
              <a:gd name="connsiteX6" fmla="*/ 299850 w 7289879"/>
              <a:gd name="connsiteY6" fmla="*/ 1676480 h 1676480"/>
              <a:gd name="connsiteX7" fmla="*/ 23892 w 7289879"/>
              <a:gd name="connsiteY7" fmla="*/ 1400509 h 1676480"/>
              <a:gd name="connsiteX8" fmla="*/ 23892 w 7289879"/>
              <a:gd name="connsiteY8" fmla="*/ 296625 h 167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89879" h="1676480">
                <a:moveTo>
                  <a:pt x="23892" y="296625"/>
                </a:moveTo>
                <a:cubicBezTo>
                  <a:pt x="23892" y="144225"/>
                  <a:pt x="147450" y="20781"/>
                  <a:pt x="299850" y="20781"/>
                </a:cubicBezTo>
                <a:lnTo>
                  <a:pt x="7020259" y="20654"/>
                </a:lnTo>
                <a:cubicBezTo>
                  <a:pt x="7172659" y="20654"/>
                  <a:pt x="7296229" y="144225"/>
                  <a:pt x="7296229" y="296625"/>
                </a:cubicBezTo>
                <a:lnTo>
                  <a:pt x="7296229" y="1400509"/>
                </a:lnTo>
                <a:cubicBezTo>
                  <a:pt x="7296229" y="1552909"/>
                  <a:pt x="7172659" y="1676480"/>
                  <a:pt x="7020259" y="1676480"/>
                </a:cubicBezTo>
                <a:lnTo>
                  <a:pt x="299850" y="1676480"/>
                </a:lnTo>
                <a:cubicBezTo>
                  <a:pt x="147450" y="1676480"/>
                  <a:pt x="23892" y="1552909"/>
                  <a:pt x="23892" y="1400509"/>
                </a:cubicBezTo>
                <a:lnTo>
                  <a:pt x="23892" y="29662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560">
            <a:solidFill>
              <a:srgbClr val="385E8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168400" y="5067300"/>
            <a:ext cx="6426200" cy="1054100"/>
          </a:xfrm>
          <a:custGeom>
            <a:avLst/>
            <a:gdLst>
              <a:gd name="connsiteX0" fmla="*/ 19130 w 6426279"/>
              <a:gd name="connsiteY0" fmla="*/ 191596 h 1054180"/>
              <a:gd name="connsiteX1" fmla="*/ 193247 w 6426279"/>
              <a:gd name="connsiteY1" fmla="*/ 17479 h 1054180"/>
              <a:gd name="connsiteX2" fmla="*/ 6253813 w 6426279"/>
              <a:gd name="connsiteY2" fmla="*/ 17479 h 1054180"/>
              <a:gd name="connsiteX3" fmla="*/ 6427803 w 6426279"/>
              <a:gd name="connsiteY3" fmla="*/ 191596 h 1054180"/>
              <a:gd name="connsiteX4" fmla="*/ 6427930 w 6426279"/>
              <a:gd name="connsiteY4" fmla="*/ 191596 h 1054180"/>
              <a:gd name="connsiteX5" fmla="*/ 6427930 w 6426279"/>
              <a:gd name="connsiteY5" fmla="*/ 888026 h 1054180"/>
              <a:gd name="connsiteX6" fmla="*/ 6427803 w 6426279"/>
              <a:gd name="connsiteY6" fmla="*/ 888026 h 1054180"/>
              <a:gd name="connsiteX7" fmla="*/ 6253813 w 6426279"/>
              <a:gd name="connsiteY7" fmla="*/ 1062117 h 1054180"/>
              <a:gd name="connsiteX8" fmla="*/ 193247 w 6426279"/>
              <a:gd name="connsiteY8" fmla="*/ 1062117 h 1054180"/>
              <a:gd name="connsiteX9" fmla="*/ 19130 w 6426279"/>
              <a:gd name="connsiteY9" fmla="*/ 888026 h 1054180"/>
              <a:gd name="connsiteX10" fmla="*/ 19130 w 6426279"/>
              <a:gd name="connsiteY10" fmla="*/ 191596 h 105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26279" h="1054180">
                <a:moveTo>
                  <a:pt x="19130" y="191596"/>
                </a:moveTo>
                <a:cubicBezTo>
                  <a:pt x="19130" y="95456"/>
                  <a:pt x="97069" y="17479"/>
                  <a:pt x="193247" y="17479"/>
                </a:cubicBezTo>
                <a:lnTo>
                  <a:pt x="6253813" y="17479"/>
                </a:lnTo>
                <a:cubicBezTo>
                  <a:pt x="6349952" y="17479"/>
                  <a:pt x="6427930" y="95456"/>
                  <a:pt x="6427803" y="191596"/>
                </a:cubicBezTo>
                <a:lnTo>
                  <a:pt x="6427930" y="191596"/>
                </a:lnTo>
                <a:lnTo>
                  <a:pt x="6427930" y="888026"/>
                </a:lnTo>
                <a:lnTo>
                  <a:pt x="6427803" y="888026"/>
                </a:lnTo>
                <a:cubicBezTo>
                  <a:pt x="6427803" y="984177"/>
                  <a:pt x="6349952" y="1062117"/>
                  <a:pt x="6253813" y="1062117"/>
                </a:cubicBezTo>
                <a:lnTo>
                  <a:pt x="193247" y="1062117"/>
                </a:lnTo>
                <a:cubicBezTo>
                  <a:pt x="97069" y="1062117"/>
                  <a:pt x="19130" y="984177"/>
                  <a:pt x="19130" y="888026"/>
                </a:cubicBezTo>
                <a:lnTo>
                  <a:pt x="19130" y="191596"/>
                </a:lnTo>
                <a:close/>
              </a:path>
            </a:pathLst>
          </a:custGeom>
          <a:solidFill>
            <a:srgbClr val="4E80B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1168400" y="5067300"/>
            <a:ext cx="6426200" cy="1054100"/>
          </a:xfrm>
          <a:custGeom>
            <a:avLst/>
            <a:gdLst>
              <a:gd name="connsiteX0" fmla="*/ 19130 w 6426279"/>
              <a:gd name="connsiteY0" fmla="*/ 191596 h 1054180"/>
              <a:gd name="connsiteX1" fmla="*/ 193247 w 6426279"/>
              <a:gd name="connsiteY1" fmla="*/ 17479 h 1054180"/>
              <a:gd name="connsiteX2" fmla="*/ 6253813 w 6426279"/>
              <a:gd name="connsiteY2" fmla="*/ 17479 h 1054180"/>
              <a:gd name="connsiteX3" fmla="*/ 6427803 w 6426279"/>
              <a:gd name="connsiteY3" fmla="*/ 191596 h 1054180"/>
              <a:gd name="connsiteX4" fmla="*/ 6427930 w 6426279"/>
              <a:gd name="connsiteY4" fmla="*/ 191596 h 1054180"/>
              <a:gd name="connsiteX5" fmla="*/ 6427930 w 6426279"/>
              <a:gd name="connsiteY5" fmla="*/ 888026 h 1054180"/>
              <a:gd name="connsiteX6" fmla="*/ 6427803 w 6426279"/>
              <a:gd name="connsiteY6" fmla="*/ 888026 h 1054180"/>
              <a:gd name="connsiteX7" fmla="*/ 6253813 w 6426279"/>
              <a:gd name="connsiteY7" fmla="*/ 1062117 h 1054180"/>
              <a:gd name="connsiteX8" fmla="*/ 193247 w 6426279"/>
              <a:gd name="connsiteY8" fmla="*/ 1062117 h 1054180"/>
              <a:gd name="connsiteX9" fmla="*/ 19130 w 6426279"/>
              <a:gd name="connsiteY9" fmla="*/ 888026 h 1054180"/>
              <a:gd name="connsiteX10" fmla="*/ 19130 w 6426279"/>
              <a:gd name="connsiteY10" fmla="*/ 191596 h 105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26279" h="1054180">
                <a:moveTo>
                  <a:pt x="19130" y="191596"/>
                </a:moveTo>
                <a:cubicBezTo>
                  <a:pt x="19130" y="95456"/>
                  <a:pt x="97069" y="17479"/>
                  <a:pt x="193247" y="17479"/>
                </a:cubicBezTo>
                <a:lnTo>
                  <a:pt x="6253813" y="17479"/>
                </a:lnTo>
                <a:cubicBezTo>
                  <a:pt x="6349952" y="17479"/>
                  <a:pt x="6427930" y="95456"/>
                  <a:pt x="6427803" y="191596"/>
                </a:cubicBezTo>
                <a:lnTo>
                  <a:pt x="6427930" y="191596"/>
                </a:lnTo>
                <a:lnTo>
                  <a:pt x="6427930" y="888026"/>
                </a:lnTo>
                <a:lnTo>
                  <a:pt x="6427803" y="888026"/>
                </a:lnTo>
                <a:cubicBezTo>
                  <a:pt x="6427803" y="984177"/>
                  <a:pt x="6349952" y="1062117"/>
                  <a:pt x="6253813" y="1062117"/>
                </a:cubicBezTo>
                <a:lnTo>
                  <a:pt x="193247" y="1062117"/>
                </a:lnTo>
                <a:cubicBezTo>
                  <a:pt x="97069" y="1062117"/>
                  <a:pt x="19130" y="984177"/>
                  <a:pt x="19130" y="888026"/>
                </a:cubicBezTo>
                <a:lnTo>
                  <a:pt x="19130" y="19159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560">
            <a:solidFill>
              <a:srgbClr val="385E89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4984" name="TextBox 51"/>
          <p:cNvSpPr txBox="1">
            <a:spLocks noChangeArrowheads="1"/>
          </p:cNvSpPr>
          <p:nvPr/>
        </p:nvSpPr>
        <p:spPr bwMode="auto">
          <a:xfrm>
            <a:off x="823913" y="365125"/>
            <a:ext cx="7646987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indent="1809750"/>
            <a:r>
              <a:rPr lang="en-US" altLang="zh-CN" sz="4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Dolore neuropatico</a:t>
            </a: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87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 hangingPunct="0">
              <a:lnSpc>
                <a:spcPct val="95000"/>
              </a:lnSpc>
            </a:pPr>
            <a:r>
              <a:rPr lang="en-US" altLang="zh-CN" sz="2400" b="1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Dolore che insorge quale diretta conseguenza di una lesione o patologia del sistema somato sensoriale.</a:t>
            </a: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47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/>
            <a:r>
              <a:rPr lang="en-US" altLang="zh-CN" i="1" u="sng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definizione di sistema somato sensoriale</a:t>
            </a:r>
            <a:r>
              <a:rPr lang="en-US" altLang="zh-CN" i="1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indent="1809750" hangingPunct="0">
              <a:lnSpc>
                <a:spcPct val="96000"/>
              </a:lnSpc>
              <a:spcBef>
                <a:spcPts val="138"/>
              </a:spcBef>
            </a:pPr>
            <a:r>
              <a:rPr lang="en-US" altLang="zh-CN" i="1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è il sistema sensitivo afferente che porta le informazioni provenienti da </a:t>
            </a:r>
            <a:r>
              <a:rPr lang="it-IT">
                <a:latin typeface="Calibri" pitchFamily="34" charset="0"/>
                <a:ea typeface="SimSun" pitchFamily="2" charset="-122"/>
                <a:cs typeface="Calibri" pitchFamily="34" charset="0"/>
              </a:rPr>
              <a:t/>
            </a:r>
            <a:br>
              <a:rPr lang="it-IT">
                <a:latin typeface="Calibri" pitchFamily="34" charset="0"/>
                <a:ea typeface="SimSun" pitchFamily="2" charset="-122"/>
                <a:cs typeface="Calibri" pitchFamily="34" charset="0"/>
              </a:rPr>
            </a:br>
            <a:r>
              <a:rPr lang="en-US" altLang="zh-CN" i="1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tutto il corpo, sia dagli organi e tessuti del corpo sia dall’esterno (vista, </a:t>
            </a:r>
            <a:r>
              <a:rPr lang="it-IT">
                <a:latin typeface="Calibri" pitchFamily="34" charset="0"/>
                <a:ea typeface="SimSun" pitchFamily="2" charset="-122"/>
                <a:cs typeface="Calibri" pitchFamily="34" charset="0"/>
              </a:rPr>
              <a:t/>
            </a:r>
            <a:br>
              <a:rPr lang="it-IT">
                <a:latin typeface="Calibri" pitchFamily="34" charset="0"/>
                <a:ea typeface="SimSun" pitchFamily="2" charset="-122"/>
                <a:cs typeface="Calibri" pitchFamily="34" charset="0"/>
              </a:rPr>
            </a:br>
            <a:r>
              <a:rPr lang="en-US" altLang="zh-CN" i="1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udito e olfatto) al SNC.</a:t>
            </a: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>
              <a:lnSpc>
                <a:spcPts val="105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indent="1809750"/>
            <a:r>
              <a:rPr lang="en-US" altLang="zh-CN" i="1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dolore nocicettivo: condizione caratterizzata dalla presenza di uno</a:t>
            </a:r>
          </a:p>
          <a:p>
            <a:pPr indent="1809750"/>
            <a:r>
              <a:rPr lang="en-US" altLang="zh-CN" i="1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stimolo nocivo o potenziale a livello di un tessuto,in presenza di</a:t>
            </a:r>
          </a:p>
          <a:p>
            <a:pPr indent="1809750"/>
            <a:r>
              <a:rPr lang="en-US" altLang="zh-CN" i="1">
                <a:solidFill>
                  <a:srgbClr val="FEFEFE"/>
                </a:solidFill>
                <a:latin typeface="Calibri" pitchFamily="34" charset="0"/>
                <a:cs typeface="Calibri" pitchFamily="34" charset="0"/>
              </a:rPr>
              <a:t>normale funzione del sistema somato sensoriale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TextBox 167"/>
          <p:cNvSpPr txBox="1">
            <a:spLocks noChangeArrowheads="1"/>
          </p:cNvSpPr>
          <p:nvPr/>
        </p:nvSpPr>
        <p:spPr bwMode="auto">
          <a:xfrm>
            <a:off x="90488" y="598488"/>
            <a:ext cx="8312150" cy="456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4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Deficit del sistema somato sensoriale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2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r>
              <a:rPr lang="en-US" altLang="zh-CN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DOLORE NEUROPATICO PERIFERICO</a:t>
            </a:r>
          </a:p>
          <a:p>
            <a:pPr>
              <a:lnSpc>
                <a:spcPts val="155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hangingPunct="0">
              <a:lnSpc>
                <a:spcPct val="95000"/>
              </a:lnSpc>
            </a:pP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presenza di una </a:t>
            </a:r>
            <a:r>
              <a:rPr lang="en-US" altLang="zh-CN" sz="2800" b="1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lesione di fibra</a:t>
            </a:r>
            <a:r>
              <a:rPr lang="en-US" altLang="zh-CN" sz="28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(sito ectopico di generazione del dolore) la fibra diventa più sensibile per abbassamento della sua soglia algica, per cui uno stimolo normalmente non doloroso viene percepito come doloroso (fenomeno dell’</a:t>
            </a:r>
            <a:r>
              <a:rPr lang="en-US" altLang="zh-CN" sz="2800" b="1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allodinia primaria del sito</a:t>
            </a:r>
            <a:r>
              <a:rPr lang="en-US" altLang="zh-CN" sz="28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800" b="1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ectopico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). Questo fenomeno è evidenziabile mediante la manovra di Tinel.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TextBox 168"/>
          <p:cNvSpPr txBox="1">
            <a:spLocks noChangeArrowheads="1"/>
          </p:cNvSpPr>
          <p:nvPr/>
        </p:nvSpPr>
        <p:spPr bwMode="auto">
          <a:xfrm>
            <a:off x="549275" y="433388"/>
            <a:ext cx="7993063" cy="598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ct val="96000"/>
              </a:lnSpc>
            </a:pPr>
            <a:r>
              <a:rPr lang="en-US" altLang="zh-CN" sz="3200" u="sng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 domanda</a:t>
            </a:r>
            <a:r>
              <a:rPr lang="en-US" altLang="zh-CN" sz="3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il dolore ha una distribuzione neuro anatomica plausibile?</a:t>
            </a:r>
          </a:p>
          <a:p>
            <a:pPr>
              <a:lnSpc>
                <a:spcPts val="107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hangingPunct="0">
              <a:lnSpc>
                <a:spcPct val="95000"/>
              </a:lnSpc>
            </a:pPr>
            <a:r>
              <a:rPr lang="en-US" altLang="zh-CN" sz="1200">
                <a:solidFill>
                  <a:srgbClr val="001E5E"/>
                </a:solidFill>
                <a:cs typeface="Calibri" pitchFamily="34" charset="0"/>
              </a:rPr>
              <a:t>•   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 dimostrazione è data dalla stimolazione elettrica (che crea stimoli ectopici nei punti di stimolazione): ovunque venga portata la stimolazione, la sensazione di scossa elettrica viene </a:t>
            </a:r>
            <a:r>
              <a:rPr lang="en-US" altLang="zh-CN" sz="28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avvertita sempre nel territorio del nervo, del plesso, della radice, della parte di midollo o encefalo stimolati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Un altro esempio della veridicità di tale legge è rappresentata dalla tipica disestesia evocata nel territorio del nervo ulnare tutte le volte che, inavvertitamente, il nervo ulnare viene meccanicamente stimolato a livello del gomito, nel punto di passaggio nella doccia olecranica.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3" name="Picture 17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TextBox 174"/>
          <p:cNvSpPr txBox="1">
            <a:spLocks noChangeArrowheads="1"/>
          </p:cNvSpPr>
          <p:nvPr/>
        </p:nvSpPr>
        <p:spPr bwMode="auto">
          <a:xfrm>
            <a:off x="457200" y="641350"/>
            <a:ext cx="78740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Nella pratica clinica è tutto così lineare?</a:t>
            </a: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000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ts val="1475"/>
              </a:lnSpc>
            </a:pPr>
            <a:endParaRPr lang="en-US"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 hangingPunct="0">
              <a:lnSpc>
                <a:spcPct val="95000"/>
              </a:lnSpc>
            </a:pPr>
            <a:r>
              <a:rPr lang="en-US" altLang="zh-CN" sz="1200">
                <a:solidFill>
                  <a:srgbClr val="000000"/>
                </a:solidFill>
                <a:latin typeface="Wingdings" pitchFamily="2" charset="2"/>
                <a:cs typeface="Calibri" pitchFamily="34" charset="0"/>
              </a:rPr>
              <a:t> 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 può verificare che il semplice sfioramento della cute evochi un dolore più o meno intenso.questa situazione si osserva in presenza della cosiddetta “ipersensibilità dei neuroni  spinali”ed il </a:t>
            </a:r>
            <a:r>
              <a:rPr lang="en-US" altLang="zh-CN" sz="28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dolore evocato dallo sfioramento della cute integra 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viene chiamato </a:t>
            </a:r>
            <a:r>
              <a:rPr lang="en-US" altLang="zh-CN" sz="28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allodinia secondaria</a:t>
            </a:r>
            <a:r>
              <a:rPr lang="en-US" altLang="zh-CN"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.Queste aree sono presenti intorno ad aree di allodinia primaria, ma anche a distanza in aree di dolore riferito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2090</TotalTime>
  <Words>5320</Words>
  <Application>Microsoft Office PowerPoint</Application>
  <PresentationFormat>Presentazione su schermo (4:3)</PresentationFormat>
  <Paragraphs>966</Paragraphs>
  <Slides>111</Slides>
  <Notes>87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Modello struttura</vt:lpstr>
      </vt:variant>
      <vt:variant>
        <vt:i4>1</vt:i4>
      </vt:variant>
      <vt:variant>
        <vt:lpstr>Titoli diapositive</vt:lpstr>
      </vt:variant>
      <vt:variant>
        <vt:i4>111</vt:i4>
      </vt:variant>
    </vt:vector>
  </HeadingPairs>
  <TitlesOfParts>
    <vt:vector size="129" baseType="lpstr">
      <vt:lpstr>Arial</vt:lpstr>
      <vt:lpstr>Calibri</vt:lpstr>
      <vt:lpstr>Microsoft YaHei</vt:lpstr>
      <vt:lpstr>Mangal</vt:lpstr>
      <vt:lpstr>Arial Rounded MT Bold</vt:lpstr>
      <vt:lpstr>Times New Roman</vt:lpstr>
      <vt:lpstr>Tahoma</vt:lpstr>
      <vt:lpstr>Franklin Gothic Book</vt:lpstr>
      <vt:lpstr>Liberation Sans</vt:lpstr>
      <vt:lpstr>StarSymbol</vt:lpstr>
      <vt:lpstr>MS PGothic</vt:lpstr>
      <vt:lpstr>Symbol</vt:lpstr>
      <vt:lpstr>Century Gothic</vt:lpstr>
      <vt:lpstr>Georgia</vt:lpstr>
      <vt:lpstr>Arial Black</vt:lpstr>
      <vt:lpstr>SimSun</vt:lpstr>
      <vt:lpstr>Wingdings</vt:lpstr>
      <vt:lpstr>Predefinito</vt:lpstr>
      <vt:lpstr>   SIMG   SOCIETÀ ITALIANA MEDICINA GENERALE  e delle Cure Primarie       </vt:lpstr>
      <vt:lpstr>    Gazzetta Ufficiale n. 65 del 19 marzo 2010    La legge 15 marzo 2010, n. 38   "Disposizioni per garantire l'accesso alle   Cure Palliative ed alla Terapia del Dolore“   </vt:lpstr>
      <vt:lpstr>Diapositiva 3</vt:lpstr>
      <vt:lpstr>Diapositiva 4</vt:lpstr>
      <vt:lpstr>Diapositiva 5</vt:lpstr>
      <vt:lpstr>Diapositiva 6</vt:lpstr>
      <vt:lpstr>Diapositiva 7</vt:lpstr>
      <vt:lpstr>Il Dolore Cronico</vt:lpstr>
      <vt:lpstr>Diapositiva 9</vt:lpstr>
      <vt:lpstr>Diapositiva 10</vt:lpstr>
      <vt:lpstr>Diapositiva 11</vt:lpstr>
      <vt:lpstr>Diapositiva 12</vt:lpstr>
      <vt:lpstr>Diapositiva 13</vt:lpstr>
      <vt:lpstr>Diapositiva 14</vt:lpstr>
      <vt:lpstr>L'insieme dei recettori sensitivi periferici e delle vie che conducono le sensibilità tattili e propriocettive, quelle termiche e quelle dolorifiche costituiscono un sistema noto come:</vt:lpstr>
      <vt:lpstr>Sistema somato-sensoriale</vt:lpstr>
      <vt:lpstr>Sistema somato-sensoriale</vt:lpstr>
      <vt:lpstr>IL SISTEMA SOMATO-SENSORIALE : i nocicettori</vt:lpstr>
      <vt:lpstr>Diapositiva 19</vt:lpstr>
      <vt:lpstr>Diapositiva 20</vt:lpstr>
      <vt:lpstr>Modulazione del dolore</vt:lpstr>
      <vt:lpstr>Diapositiva 22</vt:lpstr>
      <vt:lpstr>I meccanismi patogenetici  generano e amplificano il dolore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ipersensibilizzazione spinale</vt:lpstr>
      <vt:lpstr>Diapositiva 34</vt:lpstr>
      <vt:lpstr>Diapositiva 35</vt:lpstr>
      <vt:lpstr>Diapositiva 36</vt:lpstr>
      <vt:lpstr>Diapositiva 37</vt:lpstr>
      <vt:lpstr>Come distinguere un dolore neuropatico da un nocicettivo?</vt:lpstr>
      <vt:lpstr>Che significato ha questo?</vt:lpstr>
      <vt:lpstr>Se il risultato e dubbio</vt:lpstr>
      <vt:lpstr>Diapositiva 41</vt:lpstr>
      <vt:lpstr>LA SOGLIA DEL DOLORE RECETTORIALE E  LA TERAPIA CON ANTINFIAMMATORI</vt:lpstr>
      <vt:lpstr> Il DOLORE NOCICETTIVO </vt:lpstr>
      <vt:lpstr>Diapositiva 44</vt:lpstr>
      <vt:lpstr>Diapositiva 45</vt:lpstr>
      <vt:lpstr>Dolore meccanico - strutturale</vt:lpstr>
      <vt:lpstr>DOLORE NEUROPATICO</vt:lpstr>
      <vt:lpstr>I siti ectopici</vt:lpstr>
      <vt:lpstr>Diapositiva 49</vt:lpstr>
      <vt:lpstr>IL DOLORE NEUROPATICO PERIFERICO (caratteristiche): </vt:lpstr>
      <vt:lpstr>Diapositiva 51</vt:lpstr>
      <vt:lpstr>Punto in cui nasce il dolore  :  PAIN GENERATOR</vt:lpstr>
      <vt:lpstr>PAIN GENERATOR</vt:lpstr>
      <vt:lpstr>Diapositiva 54</vt:lpstr>
      <vt:lpstr>Diapositiva 55</vt:lpstr>
      <vt:lpstr>La diagnostica  clinica</vt:lpstr>
      <vt:lpstr>I RECETTORI CUTANEI E LE FIBRE</vt:lpstr>
      <vt:lpstr>Diapositiva 58</vt:lpstr>
      <vt:lpstr>Diapositiva 59</vt:lpstr>
      <vt:lpstr>Diapositiva 60</vt:lpstr>
      <vt:lpstr>Diapositiva 61</vt:lpstr>
      <vt:lpstr>3.  SI EVIDENZIANO SEGNI DI DEFICIT DEL SISTEMA SOMATO-SENSORIALE?</vt:lpstr>
      <vt:lpstr>SI EVIDENZIANO SEGNI DI DEFICIT DEL SISTEMA SOMATO-SENSORIALE?</vt:lpstr>
      <vt:lpstr>SI EVIDENZIANO SEGNI DI DEFICIT DEL SISTEMA SOMATO-SENSORIALE?</vt:lpstr>
      <vt:lpstr>Diapositiva 65</vt:lpstr>
      <vt:lpstr>Diapositiva 66</vt:lpstr>
      <vt:lpstr>Diapositiva 67</vt:lpstr>
      <vt:lpstr>4.  SI EVIDENZIANO SEGNI DI IPERSENSIBILIZZAZIONE ?                    (‘ALLODINIE’)</vt:lpstr>
      <vt:lpstr>Diapositiva 69</vt:lpstr>
      <vt:lpstr>LA SOGLIA DEL DOLORE RECETTORIALE</vt:lpstr>
      <vt:lpstr>Diapositiva 71</vt:lpstr>
      <vt:lpstr>SI EVIDENZIANO SEGNI DI IPERSENSIBILIZZAZIONE?</vt:lpstr>
      <vt:lpstr>Diapositiva 73</vt:lpstr>
      <vt:lpstr>Diapositiva 74</vt:lpstr>
      <vt:lpstr>Diapositiva 75</vt:lpstr>
      <vt:lpstr> 5)  Si evidenziano segni di ipersensibilità spinale? (Allodinia Secondaria) </vt:lpstr>
      <vt:lpstr>IPERSENSIBILITA’ DEI NEURONI SPINALI</vt:lpstr>
      <vt:lpstr>6) Si evidenziano ‘incongruenze’ che richiedono l’invio in consulenza specialistica?</vt:lpstr>
      <vt:lpstr>Diapositiva 79</vt:lpstr>
      <vt:lpstr>I RECETTORI TISSUTALI</vt:lpstr>
      <vt:lpstr>LA SOGLIA DEL DOLORE RECETTORIALE E  LA TERAPIA CON ANTINFIAMMATORI</vt:lpstr>
      <vt:lpstr>LE FIBRE SENSITIVE</vt:lpstr>
      <vt:lpstr>I siti ectopici</vt:lpstr>
      <vt:lpstr>LA SINAPSI SPINALE</vt:lpstr>
      <vt:lpstr>NEURONE SPINALE NORMALE   MODULARE IMPULSO</vt:lpstr>
      <vt:lpstr>NEURONE SPINALE SENSIBILIZZATO  MODULARE IMPULSO (OPPIODI/PARACETAMOLO)   E RIDURRE IPERSENSIBILITA’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SIMG SICILIA  AREA CURE PALLIATIVE E MEDICINA DEL  DOLORE</dc:title>
  <dc:creator>Franco</dc:creator>
  <cp:lastModifiedBy>utente</cp:lastModifiedBy>
  <cp:revision>122</cp:revision>
  <dcterms:created xsi:type="dcterms:W3CDTF">2012-02-11T07:49:00Z</dcterms:created>
  <dcterms:modified xsi:type="dcterms:W3CDTF">2019-02-01T19:40:48Z</dcterms:modified>
</cp:coreProperties>
</file>